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59.png" ContentType="image/png"/>
  <Override PartName="/ppt/media/image58.jpeg" ContentType="image/jpeg"/>
  <Override PartName="/ppt/media/image57.jpeg" ContentType="image/jpeg"/>
  <Override PartName="/ppt/media/image63.png" ContentType="image/png"/>
  <Override PartName="/ppt/media/image56.png" ContentType="image/png"/>
  <Override PartName="/ppt/media/image40.jpeg" ContentType="image/jpeg"/>
  <Override PartName="/ppt/media/image55.jpeg" ContentType="image/jpeg"/>
  <Override PartName="/ppt/media/image54.jpeg" ContentType="image/jpeg"/>
  <Override PartName="/ppt/media/image53.jpeg" ContentType="image/jpeg"/>
  <Override PartName="/ppt/media/image51.jpeg" ContentType="image/jpeg"/>
  <Override PartName="/ppt/media/image49.jpeg" ContentType="image/jpeg"/>
  <Override PartName="/ppt/media/image48.jpeg" ContentType="image/jpeg"/>
  <Override PartName="/ppt/media/image47.jpeg" ContentType="image/jpeg"/>
  <Override PartName="/ppt/media/image46.jpeg" ContentType="image/jpeg"/>
  <Override PartName="/ppt/media/image45.jpeg" ContentType="image/jpeg"/>
  <Override PartName="/ppt/media/image44.jpeg" ContentType="image/jpeg"/>
  <Override PartName="/ppt/media/image43.jpeg" ContentType="image/jpeg"/>
  <Override PartName="/ppt/media/image28.png" ContentType="image/png"/>
  <Override PartName="/ppt/media/image42.jpeg" ContentType="image/jpeg"/>
  <Override PartName="/ppt/media/image18.png" ContentType="image/png"/>
  <Override PartName="/ppt/media/image83.png" ContentType="image/png"/>
  <Override PartName="/ppt/media/image41.jpeg" ContentType="image/jpeg"/>
  <Override PartName="/ppt/media/image66.png" ContentType="image/png"/>
  <Override PartName="/ppt/media/image37.png" ContentType="image/png"/>
  <Override PartName="/ppt/media/image34.jpeg" ContentType="image/jpeg"/>
  <Override PartName="/ppt/media/image31.png" ContentType="image/png"/>
  <Override PartName="/ppt/media/image2.jpeg" ContentType="image/jpeg"/>
  <Override PartName="/ppt/media/image30.jpeg" ContentType="image/jpeg"/>
  <Override PartName="/ppt/media/image9.jpeg" ContentType="image/jpeg"/>
  <Override PartName="/ppt/media/image11.png" ContentType="image/png"/>
  <Override PartName="/ppt/media/image39.jpeg" ContentType="image/jpeg"/>
  <Override PartName="/ppt/media/image17.png" ContentType="image/png"/>
  <Override PartName="/ppt/media/image8.png" ContentType="image/png"/>
  <Override PartName="/ppt/media/image23.jpeg" ContentType="image/jpeg"/>
  <Override PartName="/ppt/media/image82.jpeg" ContentType="image/jpeg"/>
  <Override PartName="/ppt/media/image6.jpeg" ContentType="image/jpeg"/>
  <Override PartName="/ppt/media/image38.jpeg" ContentType="image/jpeg"/>
  <Override PartName="/ppt/media/image93.jpeg" ContentType="image/jpeg"/>
  <Override PartName="/ppt/media/image32.png" ContentType="image/png"/>
  <Override PartName="/ppt/media/image60.jpeg" ContentType="image/jpeg"/>
  <Override PartName="/ppt/media/image3.jpeg" ContentType="image/jpeg"/>
  <Override PartName="/ppt/media/image77.png" ContentType="image/png"/>
  <Override PartName="/ppt/media/image25.jpeg" ContentType="image/jpeg"/>
  <Override PartName="/ppt/media/image84.jpeg" ContentType="image/jpeg"/>
  <Override PartName="/ppt/media/image61.jpeg" ContentType="image/jpeg"/>
  <Override PartName="/ppt/media/image78.jpeg" ContentType="image/jpeg"/>
  <Override PartName="/ppt/media/image64.jpeg" ContentType="image/jpeg"/>
  <Override PartName="/ppt/media/image70.png" ContentType="image/png"/>
  <Override PartName="/ppt/media/image91.jpeg" ContentType="image/jpeg"/>
  <Override PartName="/ppt/media/image65.jpeg" ContentType="image/jpeg"/>
  <Override PartName="/ppt/media/image92.jpeg" ContentType="image/jpeg"/>
  <Override PartName="/ppt/media/image67.jpeg" ContentType="image/jpeg"/>
  <Override PartName="/ppt/media/image69.jpeg" ContentType="image/jpeg"/>
  <Override PartName="/ppt/media/image73.jpeg" ContentType="image/jpeg"/>
  <Override PartName="/ppt/media/image24.png" ContentType="image/png"/>
  <Override PartName="/ppt/media/image68.jpeg" ContentType="image/jpeg"/>
  <Override PartName="/ppt/media/image96.png" ContentType="image/png"/>
  <Override PartName="/ppt/media/image76.jpeg" ContentType="image/jpeg"/>
  <Override PartName="/ppt/media/image95.jpeg" ContentType="image/jpeg"/>
  <Override PartName="/ppt/media/image94.jpeg" ContentType="image/jpeg"/>
  <Override PartName="/ppt/media/image20.jpeg" ContentType="image/jpeg"/>
  <Override PartName="/ppt/media/image90.jpeg" ContentType="image/jpeg"/>
  <Override PartName="/ppt/media/image21.jpeg" ContentType="image/jpeg"/>
  <Override PartName="/ppt/media/image80.jpeg" ContentType="image/jpeg"/>
  <Override PartName="/ppt/media/image74.jpeg" ContentType="image/jpeg"/>
  <Override PartName="/ppt/media/image87.png" ContentType="image/png"/>
  <Override PartName="/ppt/media/image5.jpeg" ContentType="image/jpeg"/>
  <Override PartName="/ppt/media/image50.png" ContentType="image/png"/>
  <Override PartName="/ppt/media/image75.jpeg" ContentType="image/jpeg"/>
  <Override PartName="/ppt/media/image71.jpeg" ContentType="image/jpeg"/>
  <Override PartName="/ppt/media/image19.png" ContentType="image/png"/>
  <Override PartName="/ppt/media/image62.jpeg" ContentType="image/jpeg"/>
  <Override PartName="/ppt/media/image79.jpeg" ContentType="image/jpeg"/>
  <Override PartName="/ppt/media/image16.jpeg" ContentType="image/jpeg"/>
  <Override PartName="/ppt/media/image15.jpeg" ContentType="image/jpeg"/>
  <Override PartName="/ppt/media/image72.jpeg" ContentType="image/jpeg"/>
  <Override PartName="/ppt/media/image14.png" ContentType="image/png"/>
  <Override PartName="/ppt/media/image10.jpeg" ContentType="image/jpeg"/>
  <Override PartName="/ppt/media/image86.jpeg" ContentType="image/jpeg"/>
  <Override PartName="/ppt/media/image81.jpeg" ContentType="image/jpeg"/>
  <Override PartName="/ppt/media/image22.jpeg" ContentType="image/jpeg"/>
  <Override PartName="/ppt/media/image89.jpeg" ContentType="image/jpeg"/>
  <Override PartName="/ppt/media/image1.jpeg" ContentType="image/jpeg"/>
  <Override PartName="/ppt/media/image35.jpeg" ContentType="image/jpeg"/>
  <Override PartName="/ppt/media/image36.jpeg" ContentType="image/jpeg"/>
  <Override PartName="/ppt/media/image27.png" ContentType="image/png"/>
  <Override PartName="/ppt/media/image33.jpeg" ContentType="image/jpeg"/>
  <Override PartName="/ppt/media/image13.jpeg" ContentType="image/jpeg"/>
  <Override PartName="/ppt/media/image85.jpeg" ContentType="image/jpeg"/>
  <Override PartName="/ppt/media/image26.jpeg" ContentType="image/jpeg"/>
  <Override PartName="/ppt/media/image7.jpeg" ContentType="image/jpeg"/>
  <Override PartName="/ppt/media/image4.png" ContentType="image/png"/>
  <Override PartName="/ppt/media/image88.jpeg" ContentType="image/jpeg"/>
  <Override PartName="/ppt/media/image12.jpeg" ContentType="image/jpeg"/>
  <Override PartName="/ppt/media/image29.jpeg" ContentType="image/jpeg"/>
  <Override PartName="/ppt/media/image52.jpeg" ContentType="image/jpe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jpeg"/><Relationship Id="rId3" Type="http://schemas.openxmlformats.org/officeDocument/2006/relationships/image" Target="../media/image50.pn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6" Type="http://schemas.openxmlformats.org/officeDocument/2006/relationships/image" Target="../media/image53.jpeg"/><Relationship Id="rId7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image" Target="../media/image55.jpeg"/><Relationship Id="rId3" Type="http://schemas.openxmlformats.org/officeDocument/2006/relationships/image" Target="../media/image56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image" Target="../media/image58.jpeg"/><Relationship Id="rId3" Type="http://schemas.openxmlformats.org/officeDocument/2006/relationships/image" Target="../media/image59.png"/><Relationship Id="rId4" Type="http://schemas.openxmlformats.org/officeDocument/2006/relationships/image" Target="../media/image60.jpeg"/><Relationship Id="rId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image" Target="../media/image62.jpeg"/><Relationship Id="rId3" Type="http://schemas.openxmlformats.org/officeDocument/2006/relationships/image" Target="../media/image63.pn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image" Target="../media/image65.jpeg"/><Relationship Id="rId3" Type="http://schemas.openxmlformats.org/officeDocument/2006/relationships/image" Target="../media/image66.png"/><Relationship Id="rId4" Type="http://schemas.openxmlformats.org/officeDocument/2006/relationships/image" Target="../media/image67.jpeg"/><Relationship Id="rId5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8.jpeg"/><Relationship Id="rId2" Type="http://schemas.openxmlformats.org/officeDocument/2006/relationships/image" Target="../media/image69.jpeg"/><Relationship Id="rId3" Type="http://schemas.openxmlformats.org/officeDocument/2006/relationships/hyperlink" Target="http://lycee-sjp-pau.ovh/" TargetMode="External"/><Relationship Id="rId4" Type="http://schemas.openxmlformats.org/officeDocument/2006/relationships/image" Target="../media/image70.png"/><Relationship Id="rId5" Type="http://schemas.openxmlformats.org/officeDocument/2006/relationships/image" Target="../media/image71.jpeg"/><Relationship Id="rId6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72.jpeg"/><Relationship Id="rId2" Type="http://schemas.openxmlformats.org/officeDocument/2006/relationships/image" Target="../media/image73.jpeg"/><Relationship Id="rId3" Type="http://schemas.openxmlformats.org/officeDocument/2006/relationships/image" Target="../media/image74.jpeg"/><Relationship Id="rId4" Type="http://schemas.openxmlformats.org/officeDocument/2006/relationships/image" Target="../media/image75.jpeg"/><Relationship Id="rId5" Type="http://schemas.openxmlformats.org/officeDocument/2006/relationships/image" Target="../media/image76.jpeg"/><Relationship Id="rId6" Type="http://schemas.openxmlformats.org/officeDocument/2006/relationships/image" Target="../media/image77.png"/><Relationship Id="rId7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78.jpeg"/><Relationship Id="rId2" Type="http://schemas.openxmlformats.org/officeDocument/2006/relationships/image" Target="../media/image79.jpeg"/><Relationship Id="rId3" Type="http://schemas.openxmlformats.org/officeDocument/2006/relationships/image" Target="../media/image80.jpeg"/><Relationship Id="rId4" Type="http://schemas.openxmlformats.org/officeDocument/2006/relationships/image" Target="../media/image81.jpeg"/><Relationship Id="rId5" Type="http://schemas.openxmlformats.org/officeDocument/2006/relationships/image" Target="../media/image82.jpeg"/><Relationship Id="rId6" Type="http://schemas.openxmlformats.org/officeDocument/2006/relationships/image" Target="../media/image83.png"/><Relationship Id="rId7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4.jpeg"/><Relationship Id="rId2" Type="http://schemas.openxmlformats.org/officeDocument/2006/relationships/image" Target="../media/image85.jpeg"/><Relationship Id="rId3" Type="http://schemas.openxmlformats.org/officeDocument/2006/relationships/image" Target="../media/image86.jpeg"/><Relationship Id="rId4" Type="http://schemas.openxmlformats.org/officeDocument/2006/relationships/image" Target="../media/image87.png"/><Relationship Id="rId5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88.jpeg"/><Relationship Id="rId2" Type="http://schemas.openxmlformats.org/officeDocument/2006/relationships/image" Target="../media/image89.jpeg"/><Relationship Id="rId3" Type="http://schemas.openxmlformats.org/officeDocument/2006/relationships/image" Target="../media/image90.jpeg"/><Relationship Id="rId4" Type="http://schemas.openxmlformats.org/officeDocument/2006/relationships/image" Target="../media/image91.jpeg"/><Relationship Id="rId5" Type="http://schemas.openxmlformats.org/officeDocument/2006/relationships/image" Target="../media/image92.jpeg"/><Relationship Id="rId6" Type="http://schemas.openxmlformats.org/officeDocument/2006/relationships/image" Target="../media/image93.jpeg"/><Relationship Id="rId7" Type="http://schemas.openxmlformats.org/officeDocument/2006/relationships/image" Target="../media/image94.jpeg"/><Relationship Id="rId8" Type="http://schemas.openxmlformats.org/officeDocument/2006/relationships/image" Target="../media/image95.jpeg"/><Relationship Id="rId9" Type="http://schemas.openxmlformats.org/officeDocument/2006/relationships/image" Target="../media/image96.png"/><Relationship Id="rId10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pn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8" Type="http://schemas.openxmlformats.org/officeDocument/2006/relationships/image" Target="../media/image40.jpeg"/><Relationship Id="rId9" Type="http://schemas.openxmlformats.org/officeDocument/2006/relationships/image" Target="../media/image41.jpeg"/><Relationship Id="rId10" Type="http://schemas.openxmlformats.org/officeDocument/2006/relationships/image" Target="../media/image42.jpeg"/><Relationship Id="rId11" Type="http://schemas.openxmlformats.org/officeDocument/2006/relationships/image" Target="../media/image43.jpeg"/><Relationship Id="rId12" Type="http://schemas.openxmlformats.org/officeDocument/2006/relationships/image" Target="../media/image44.jpeg"/><Relationship Id="rId13" Type="http://schemas.openxmlformats.org/officeDocument/2006/relationships/image" Target="../media/image45.jpeg"/><Relationship Id="rId14" Type="http://schemas.openxmlformats.org/officeDocument/2006/relationships/image" Target="../media/image46.jpeg"/><Relationship Id="rId15" Type="http://schemas.openxmlformats.org/officeDocument/2006/relationships/image" Target="../media/image47.jpeg"/><Relationship Id="rId1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"/>
          <p:cNvPicPr/>
          <p:nvPr/>
        </p:nvPicPr>
        <p:blipFill>
          <a:blip r:embed="rId1"/>
          <a:stretch/>
        </p:blipFill>
        <p:spPr>
          <a:xfrm>
            <a:off x="9998280" y="529560"/>
            <a:ext cx="987480" cy="553680"/>
          </a:xfrm>
          <a:prstGeom prst="rect">
            <a:avLst/>
          </a:prstGeom>
          <a:ln w="0"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1437840" y="529560"/>
            <a:ext cx="8577360" cy="553680"/>
          </a:xfrm>
          <a:prstGeom prst="rect">
            <a:avLst/>
          </a:prstGeom>
          <a:solidFill>
            <a:srgbClr val="f79646"/>
          </a:solidFill>
          <a:ln w="38160">
            <a:solidFill>
              <a:srgbClr val="ffffff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BTS Management Commercial Opérationnel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1127520" y="1917000"/>
            <a:ext cx="985824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Le titulaire du brevet de technicien supérieur Management commercial opérationnel (MCO) a pour perspective de prendre la responsabilité opérationnelle de tout ou partie d’une </a:t>
            </a: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unité commerciale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Une unité commerciale est un lieu </a:t>
            </a: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physique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et/ou </a:t>
            </a: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virtuel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permettant à un client potentiel d’accéder à une </a:t>
            </a:r>
            <a:r>
              <a:rPr b="1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offre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de produits ou de services.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79" name="Picture 2" descr="Résultat d’images pour site marchand"/>
          <p:cNvPicPr/>
          <p:nvPr/>
        </p:nvPicPr>
        <p:blipFill>
          <a:blip r:embed="rId2"/>
          <a:stretch/>
        </p:blipFill>
        <p:spPr>
          <a:xfrm>
            <a:off x="1847520" y="4941000"/>
            <a:ext cx="2319840" cy="1519560"/>
          </a:xfrm>
          <a:prstGeom prst="rect">
            <a:avLst/>
          </a:prstGeom>
          <a:ln w="0">
            <a:noFill/>
          </a:ln>
        </p:spPr>
      </p:pic>
      <p:pic>
        <p:nvPicPr>
          <p:cNvPr id="80" name="Image1" descr=""/>
          <p:cNvPicPr/>
          <p:nvPr/>
        </p:nvPicPr>
        <p:blipFill>
          <a:blip r:embed="rId3"/>
          <a:stretch/>
        </p:blipFill>
        <p:spPr>
          <a:xfrm>
            <a:off x="10128600" y="5949360"/>
            <a:ext cx="1666800" cy="566280"/>
          </a:xfrm>
          <a:prstGeom prst="rect">
            <a:avLst/>
          </a:prstGeom>
          <a:ln w="0">
            <a:noFill/>
          </a:ln>
        </p:spPr>
      </p:pic>
      <p:pic>
        <p:nvPicPr>
          <p:cNvPr id="81" name="Image 81" descr=""/>
          <p:cNvPicPr/>
          <p:nvPr/>
        </p:nvPicPr>
        <p:blipFill>
          <a:blip r:embed="rId4"/>
          <a:stretch/>
        </p:blipFill>
        <p:spPr>
          <a:xfrm rot="15600">
            <a:off x="137880" y="549720"/>
            <a:ext cx="1208880" cy="499320"/>
          </a:xfrm>
          <a:prstGeom prst="rect">
            <a:avLst/>
          </a:prstGeom>
          <a:ln w="0">
            <a:noFill/>
          </a:ln>
        </p:spPr>
      </p:pic>
      <p:pic>
        <p:nvPicPr>
          <p:cNvPr id="82" name="" descr=""/>
          <p:cNvPicPr/>
          <p:nvPr/>
        </p:nvPicPr>
        <p:blipFill>
          <a:blip r:embed="rId5"/>
          <a:stretch/>
        </p:blipFill>
        <p:spPr>
          <a:xfrm>
            <a:off x="6264000" y="4248000"/>
            <a:ext cx="3263040" cy="244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9" descr=""/>
          <p:cNvPicPr/>
          <p:nvPr/>
        </p:nvPicPr>
        <p:blipFill>
          <a:blip r:embed="rId1"/>
          <a:stretch/>
        </p:blipFill>
        <p:spPr>
          <a:xfrm>
            <a:off x="9998280" y="529560"/>
            <a:ext cx="987480" cy="553680"/>
          </a:xfrm>
          <a:prstGeom prst="rect">
            <a:avLst/>
          </a:prstGeom>
          <a:ln w="0">
            <a:noFill/>
          </a:ln>
        </p:spPr>
      </p:pic>
      <p:sp>
        <p:nvSpPr>
          <p:cNvPr id="168" name="CustomShape 10"/>
          <p:cNvSpPr/>
          <p:nvPr/>
        </p:nvSpPr>
        <p:spPr>
          <a:xfrm>
            <a:off x="1437840" y="529560"/>
            <a:ext cx="8577360" cy="553680"/>
          </a:xfrm>
          <a:prstGeom prst="rect">
            <a:avLst/>
          </a:prstGeom>
          <a:solidFill>
            <a:srgbClr val="f79646"/>
          </a:solidFill>
          <a:ln w="38160">
            <a:solidFill>
              <a:srgbClr val="ffffff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Insertion dans le tissu économique et culturel local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69" name="CustomShape 12"/>
          <p:cNvSpPr/>
          <p:nvPr/>
        </p:nvSpPr>
        <p:spPr>
          <a:xfrm>
            <a:off x="360000" y="1620000"/>
            <a:ext cx="2339640" cy="1079640"/>
          </a:xfrm>
          <a:prstGeom prst="rect">
            <a:avLst/>
          </a:prstGeom>
          <a:solidFill>
            <a:srgbClr val="00b0f0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Premières rencontres avec des Managers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70" name="CustomShape 13"/>
          <p:cNvSpPr/>
          <p:nvPr/>
        </p:nvSpPr>
        <p:spPr>
          <a:xfrm>
            <a:off x="360000" y="3240000"/>
            <a:ext cx="2339640" cy="1079640"/>
          </a:xfrm>
          <a:prstGeom prst="rect">
            <a:avLst/>
          </a:prstGeom>
          <a:solidFill>
            <a:srgbClr val="92d050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Echanges sur la démarche entrepreneuriale   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71" name="Image 1" descr=""/>
          <p:cNvPicPr/>
          <p:nvPr/>
        </p:nvPicPr>
        <p:blipFill>
          <a:blip r:embed="rId2"/>
          <a:stretch/>
        </p:blipFill>
        <p:spPr>
          <a:xfrm>
            <a:off x="10160280" y="6210360"/>
            <a:ext cx="1666800" cy="566280"/>
          </a:xfrm>
          <a:prstGeom prst="rect">
            <a:avLst/>
          </a:prstGeom>
          <a:ln w="0">
            <a:noFill/>
          </a:ln>
        </p:spPr>
      </p:pic>
      <p:pic>
        <p:nvPicPr>
          <p:cNvPr id="172" name="Image 2" descr=""/>
          <p:cNvPicPr/>
          <p:nvPr/>
        </p:nvPicPr>
        <p:blipFill>
          <a:blip r:embed="rId3"/>
          <a:stretch/>
        </p:blipFill>
        <p:spPr>
          <a:xfrm rot="15600">
            <a:off x="137880" y="550440"/>
            <a:ext cx="1208880" cy="499320"/>
          </a:xfrm>
          <a:prstGeom prst="rect">
            <a:avLst/>
          </a:prstGeom>
          <a:ln w="0">
            <a:noFill/>
          </a:ln>
        </p:spPr>
      </p:pic>
      <p:sp>
        <p:nvSpPr>
          <p:cNvPr id="173" name="CustomShape 11"/>
          <p:cNvSpPr/>
          <p:nvPr/>
        </p:nvSpPr>
        <p:spPr>
          <a:xfrm>
            <a:off x="360000" y="4860000"/>
            <a:ext cx="2339640" cy="1079640"/>
          </a:xfrm>
          <a:prstGeom prst="rect">
            <a:avLst/>
          </a:prstGeom>
          <a:solidFill>
            <a:srgbClr val="8064a2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>
              <a:lnSpc>
                <a:spcPct val="9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Matinée répétition à l’orchestre de Pau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74" name="" descr=""/>
          <p:cNvPicPr/>
          <p:nvPr/>
        </p:nvPicPr>
        <p:blipFill>
          <a:blip r:embed="rId4"/>
          <a:stretch/>
        </p:blipFill>
        <p:spPr>
          <a:xfrm>
            <a:off x="3060000" y="1527840"/>
            <a:ext cx="4596480" cy="2071800"/>
          </a:xfrm>
          <a:prstGeom prst="rect">
            <a:avLst/>
          </a:prstGeom>
          <a:ln w="0">
            <a:noFill/>
          </a:ln>
        </p:spPr>
      </p:pic>
      <p:pic>
        <p:nvPicPr>
          <p:cNvPr id="175" name="" descr=""/>
          <p:cNvPicPr/>
          <p:nvPr/>
        </p:nvPicPr>
        <p:blipFill>
          <a:blip r:embed="rId5"/>
          <a:stretch/>
        </p:blipFill>
        <p:spPr>
          <a:xfrm>
            <a:off x="3562920" y="3780000"/>
            <a:ext cx="3636720" cy="2727360"/>
          </a:xfrm>
          <a:prstGeom prst="rect">
            <a:avLst/>
          </a:prstGeom>
          <a:ln w="0">
            <a:noFill/>
          </a:ln>
        </p:spPr>
      </p:pic>
      <p:pic>
        <p:nvPicPr>
          <p:cNvPr id="176" name="" descr=""/>
          <p:cNvPicPr/>
          <p:nvPr/>
        </p:nvPicPr>
        <p:blipFill>
          <a:blip r:embed="rId6"/>
          <a:stretch/>
        </p:blipFill>
        <p:spPr>
          <a:xfrm>
            <a:off x="7849080" y="2241720"/>
            <a:ext cx="4210560" cy="315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2" descr=""/>
          <p:cNvPicPr/>
          <p:nvPr/>
        </p:nvPicPr>
        <p:blipFill>
          <a:blip r:embed="rId1"/>
          <a:stretch/>
        </p:blipFill>
        <p:spPr>
          <a:xfrm>
            <a:off x="9998280" y="529560"/>
            <a:ext cx="987480" cy="553680"/>
          </a:xfrm>
          <a:prstGeom prst="rect">
            <a:avLst/>
          </a:prstGeom>
          <a:ln w="0">
            <a:noFill/>
          </a:ln>
        </p:spPr>
      </p:pic>
      <p:sp>
        <p:nvSpPr>
          <p:cNvPr id="178" name="CustomShape 1"/>
          <p:cNvSpPr/>
          <p:nvPr/>
        </p:nvSpPr>
        <p:spPr>
          <a:xfrm>
            <a:off x="1465920" y="557640"/>
            <a:ext cx="8577360" cy="553680"/>
          </a:xfrm>
          <a:prstGeom prst="rect">
            <a:avLst/>
          </a:prstGeom>
          <a:solidFill>
            <a:srgbClr val="f79646"/>
          </a:solidFill>
          <a:ln w="38160">
            <a:solidFill>
              <a:srgbClr val="ffffff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Grille horaire hebdomadaire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179" name="Image1" descr=""/>
          <p:cNvPicPr/>
          <p:nvPr/>
        </p:nvPicPr>
        <p:blipFill>
          <a:blip r:embed="rId2"/>
          <a:stretch/>
        </p:blipFill>
        <p:spPr>
          <a:xfrm>
            <a:off x="10160280" y="6210360"/>
            <a:ext cx="1666800" cy="5662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80" name="Table 2"/>
          <p:cNvGraphicFramePr/>
          <p:nvPr/>
        </p:nvGraphicFramePr>
        <p:xfrm>
          <a:off x="138240" y="1299240"/>
          <a:ext cx="11933640" cy="5309280"/>
        </p:xfrm>
        <a:graphic>
          <a:graphicData uri="http://schemas.openxmlformats.org/drawingml/2006/table">
            <a:tbl>
              <a:tblPr/>
              <a:tblGrid>
                <a:gridCol w="6364800"/>
                <a:gridCol w="1392480"/>
                <a:gridCol w="1392480"/>
                <a:gridCol w="1392480"/>
                <a:gridCol w="1391760"/>
              </a:tblGrid>
              <a:tr h="491040">
                <a:tc row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Module de formation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</a:t>
                      </a:r>
                      <a:r>
                        <a:rPr b="0" lang="fr-FR" sz="20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ère</a:t>
                      </a: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année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  <a:r>
                        <a:rPr b="0" lang="fr-FR" sz="20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ème</a:t>
                      </a: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année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91040"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Cours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TD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Cours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TD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10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Culture générale et expression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10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Langue vivante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10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Culture économique, juridique et managériale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- 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-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9028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Développement  de la relation client et vente conseil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10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Animation et dynamisation de l’offre commerciale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10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Gestion opérationnelle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10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Management de l’équipe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104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Total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15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13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15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13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81" name="Image 164" descr=""/>
          <p:cNvPicPr/>
          <p:nvPr/>
        </p:nvPicPr>
        <p:blipFill>
          <a:blip r:embed="rId3"/>
          <a:stretch/>
        </p:blipFill>
        <p:spPr>
          <a:xfrm rot="15600">
            <a:off x="137880" y="550440"/>
            <a:ext cx="1208880" cy="49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2" descr=""/>
          <p:cNvPicPr/>
          <p:nvPr/>
        </p:nvPicPr>
        <p:blipFill>
          <a:blip r:embed="rId1"/>
          <a:stretch/>
        </p:blipFill>
        <p:spPr>
          <a:xfrm>
            <a:off x="9998280" y="529560"/>
            <a:ext cx="987480" cy="553680"/>
          </a:xfrm>
          <a:prstGeom prst="rect">
            <a:avLst/>
          </a:prstGeom>
          <a:ln w="0">
            <a:noFill/>
          </a:ln>
        </p:spPr>
      </p:pic>
      <p:sp>
        <p:nvSpPr>
          <p:cNvPr id="183" name="CustomShape 1"/>
          <p:cNvSpPr/>
          <p:nvPr/>
        </p:nvSpPr>
        <p:spPr>
          <a:xfrm>
            <a:off x="1465920" y="557640"/>
            <a:ext cx="8577360" cy="553680"/>
          </a:xfrm>
          <a:prstGeom prst="rect">
            <a:avLst/>
          </a:prstGeom>
          <a:solidFill>
            <a:srgbClr val="f79646"/>
          </a:solidFill>
          <a:ln w="38160">
            <a:solidFill>
              <a:srgbClr val="ffffff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Emploi  du temps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184" name="Image1" descr=""/>
          <p:cNvPicPr/>
          <p:nvPr/>
        </p:nvPicPr>
        <p:blipFill>
          <a:blip r:embed="rId2"/>
          <a:stretch/>
        </p:blipFill>
        <p:spPr>
          <a:xfrm>
            <a:off x="10160280" y="6210360"/>
            <a:ext cx="1666800" cy="566280"/>
          </a:xfrm>
          <a:prstGeom prst="rect">
            <a:avLst/>
          </a:prstGeom>
          <a:ln w="0">
            <a:noFill/>
          </a:ln>
        </p:spPr>
      </p:pic>
      <p:sp>
        <p:nvSpPr>
          <p:cNvPr id="185" name="CustomShape 2"/>
          <p:cNvSpPr/>
          <p:nvPr/>
        </p:nvSpPr>
        <p:spPr>
          <a:xfrm>
            <a:off x="1217880" y="1461600"/>
            <a:ext cx="9939600" cy="11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6" name="Image 215" descr=""/>
          <p:cNvPicPr/>
          <p:nvPr/>
        </p:nvPicPr>
        <p:blipFill>
          <a:blip r:embed="rId3"/>
          <a:stretch/>
        </p:blipFill>
        <p:spPr>
          <a:xfrm rot="15600">
            <a:off x="137880" y="550440"/>
            <a:ext cx="1208880" cy="499320"/>
          </a:xfrm>
          <a:prstGeom prst="rect">
            <a:avLst/>
          </a:prstGeom>
          <a:ln w="0">
            <a:noFill/>
          </a:ln>
        </p:spPr>
      </p:pic>
      <p:pic>
        <p:nvPicPr>
          <p:cNvPr id="187" name="" descr=""/>
          <p:cNvPicPr/>
          <p:nvPr/>
        </p:nvPicPr>
        <p:blipFill>
          <a:blip r:embed="rId4"/>
          <a:stretch/>
        </p:blipFill>
        <p:spPr>
          <a:xfrm>
            <a:off x="180000" y="1620000"/>
            <a:ext cx="11500560" cy="450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2" descr=""/>
          <p:cNvPicPr/>
          <p:nvPr/>
        </p:nvPicPr>
        <p:blipFill>
          <a:blip r:embed="rId1"/>
          <a:stretch/>
        </p:blipFill>
        <p:spPr>
          <a:xfrm>
            <a:off x="10160280" y="43200"/>
            <a:ext cx="987480" cy="553680"/>
          </a:xfrm>
          <a:prstGeom prst="rect">
            <a:avLst/>
          </a:prstGeom>
          <a:ln w="0">
            <a:noFill/>
          </a:ln>
        </p:spPr>
      </p:pic>
      <p:sp>
        <p:nvSpPr>
          <p:cNvPr id="189" name="CustomShape 1"/>
          <p:cNvSpPr/>
          <p:nvPr/>
        </p:nvSpPr>
        <p:spPr>
          <a:xfrm>
            <a:off x="1550160" y="0"/>
            <a:ext cx="8577360" cy="553680"/>
          </a:xfrm>
          <a:prstGeom prst="rect">
            <a:avLst/>
          </a:prstGeom>
          <a:solidFill>
            <a:srgbClr val="f79646"/>
          </a:solidFill>
          <a:ln w="38160">
            <a:solidFill>
              <a:srgbClr val="ffffff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Règlement d’examen</a:t>
            </a:r>
            <a:endParaRPr b="0" lang="fr-FR" sz="2800" spc="-1" strike="noStrike">
              <a:latin typeface="Arial"/>
            </a:endParaRPr>
          </a:p>
        </p:txBody>
      </p:sp>
      <p:graphicFrame>
        <p:nvGraphicFramePr>
          <p:cNvPr id="190" name="Table 2"/>
          <p:cNvGraphicFramePr/>
          <p:nvPr/>
        </p:nvGraphicFramePr>
        <p:xfrm>
          <a:off x="119160" y="612360"/>
          <a:ext cx="11933640" cy="5947200"/>
        </p:xfrm>
        <a:graphic>
          <a:graphicData uri="http://schemas.openxmlformats.org/drawingml/2006/table">
            <a:tbl>
              <a:tblPr/>
              <a:tblGrid>
                <a:gridCol w="5788440"/>
                <a:gridCol w="1355040"/>
                <a:gridCol w="2315520"/>
                <a:gridCol w="2157120"/>
                <a:gridCol w="317880"/>
              </a:tblGrid>
              <a:tr h="321480">
                <a:tc>
                  <a:txBody>
                    <a:bodyPr lIns="720" rIns="72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Épreuves</a:t>
                      </a:r>
                      <a:endParaRPr b="0" lang="fr-FR" sz="14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Coef</a:t>
                      </a:r>
                      <a:endParaRPr b="0" lang="fr-FR" sz="14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Forme</a:t>
                      </a:r>
                      <a:endParaRPr b="0" lang="fr-FR" sz="14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0" lang="fr-FR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Durée</a:t>
                      </a:r>
                      <a:endParaRPr b="0" lang="fr-FR" sz="14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0" lang="fr-FR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84200">
                <a:tc>
                  <a:txBody>
                    <a:bodyPr lIns="720" rIns="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E1 Culture générale et expression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Ponctuelle écrite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4h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0" lang="fr-FR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84200">
                <a:tc>
                  <a:txBody>
                    <a:bodyPr lIns="720" rIns="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E2 Communication en langue vivante étrangère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gridSpan="2">
                  <a:txBody>
                    <a:bodyPr lIns="720" rIns="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0" lang="fr-FR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84200">
                <a:tc>
                  <a:txBody>
                    <a:bodyPr lIns="720" rIns="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E21 Compréhension de l’écrit et expression écrite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1,5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Ponctuelle écrite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 h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0" lang="fr-FR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876600">
                <a:tc>
                  <a:txBody>
                    <a:bodyPr lIns="720" rIns="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E22 Compréhension de l’oral, production orale en continu et en interaction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1,5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CCF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 min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(* 20 mn)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0" lang="fr-FR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84200">
                <a:tc>
                  <a:txBody>
                    <a:bodyPr lIns="720" rIns="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E3 Culture économique, juridique et managériale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Ponctuelle écrite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4h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0" lang="fr-FR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80400">
                <a:tc>
                  <a:txBody>
                    <a:bodyPr lIns="720" rIns="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E4 Développement de la relation client et vente conseil et Animation, dynamisation de l’offre commerciale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gridSpan="2">
                  <a:txBody>
                    <a:bodyPr lIns="720" rIns="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0" lang="fr-FR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79680">
                <a:tc>
                  <a:txBody>
                    <a:bodyPr lIns="720" rIns="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E41 Développement de la relation client et vente conseil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CCF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0" lang="fr-FR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84200">
                <a:tc>
                  <a:txBody>
                    <a:bodyPr lIns="720" rIns="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E42 Animation, dynamisation de l’offre commerciale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CCF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0" lang="fr-FR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84200">
                <a:tc>
                  <a:txBody>
                    <a:bodyPr lIns="720" rIns="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E5 Gestion opérationnelle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Ponctuelle écrite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3h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0" lang="fr-FR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484200">
                <a:tc>
                  <a:txBody>
                    <a:bodyPr lIns="720" rIns="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E6 Management de l’équipe commerciale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CCF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720" rIns="7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anchor="t" marL="720" marR="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b="0" lang="fr-FR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fr-FR" sz="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191" name="Image1" descr=""/>
          <p:cNvPicPr/>
          <p:nvPr/>
        </p:nvPicPr>
        <p:blipFill>
          <a:blip r:embed="rId2"/>
          <a:stretch/>
        </p:blipFill>
        <p:spPr>
          <a:xfrm>
            <a:off x="10385640" y="6315480"/>
            <a:ext cx="1666800" cy="566280"/>
          </a:xfrm>
          <a:prstGeom prst="rect">
            <a:avLst/>
          </a:prstGeom>
          <a:ln w="0">
            <a:noFill/>
          </a:ln>
        </p:spPr>
      </p:pic>
      <p:pic>
        <p:nvPicPr>
          <p:cNvPr id="192" name="Image 169" descr=""/>
          <p:cNvPicPr/>
          <p:nvPr/>
        </p:nvPicPr>
        <p:blipFill>
          <a:blip r:embed="rId3"/>
          <a:stretch/>
        </p:blipFill>
        <p:spPr>
          <a:xfrm rot="15600">
            <a:off x="273600" y="118080"/>
            <a:ext cx="1208880" cy="49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2" descr=""/>
          <p:cNvPicPr/>
          <p:nvPr/>
        </p:nvPicPr>
        <p:blipFill>
          <a:blip r:embed="rId1"/>
          <a:stretch/>
        </p:blipFill>
        <p:spPr>
          <a:xfrm>
            <a:off x="9998280" y="529560"/>
            <a:ext cx="987480" cy="553680"/>
          </a:xfrm>
          <a:prstGeom prst="rect">
            <a:avLst/>
          </a:prstGeom>
          <a:ln w="0"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1465920" y="557640"/>
            <a:ext cx="8577360" cy="553680"/>
          </a:xfrm>
          <a:prstGeom prst="rect">
            <a:avLst/>
          </a:prstGeom>
          <a:solidFill>
            <a:srgbClr val="f79646"/>
          </a:solidFill>
          <a:ln w="38160">
            <a:solidFill>
              <a:srgbClr val="ffffff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Taux de réussite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527400" y="577800"/>
            <a:ext cx="811800" cy="45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fr-FR" sz="1200" spc="-1" strike="noStrike">
                <a:solidFill>
                  <a:srgbClr val="ffffff"/>
                </a:solidFill>
                <a:latin typeface="Arial"/>
                <a:ea typeface="Arial"/>
              </a:rPr>
              <a:t>BTS</a:t>
            </a:r>
            <a:endParaRPr b="0" lang="fr-FR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i="1" lang="fr-FR" sz="1200" spc="-1" strike="noStrike">
                <a:solidFill>
                  <a:srgbClr val="ffffff"/>
                </a:solidFill>
                <a:latin typeface="Arial"/>
                <a:ea typeface="Arial"/>
              </a:rPr>
              <a:t>MCO</a:t>
            </a:r>
            <a:endParaRPr b="0" lang="fr-FR" sz="1200" spc="-1" strike="noStrike">
              <a:latin typeface="Arial"/>
            </a:endParaRPr>
          </a:p>
        </p:txBody>
      </p:sp>
      <p:pic>
        <p:nvPicPr>
          <p:cNvPr id="196" name="Image1" descr=""/>
          <p:cNvPicPr/>
          <p:nvPr/>
        </p:nvPicPr>
        <p:blipFill>
          <a:blip r:embed="rId2"/>
          <a:stretch/>
        </p:blipFill>
        <p:spPr>
          <a:xfrm>
            <a:off x="10160280" y="6210360"/>
            <a:ext cx="1666800" cy="566280"/>
          </a:xfrm>
          <a:prstGeom prst="rect">
            <a:avLst/>
          </a:prstGeom>
          <a:ln w="0">
            <a:noFill/>
          </a:ln>
        </p:spPr>
      </p:pic>
      <p:pic>
        <p:nvPicPr>
          <p:cNvPr id="197" name="Image 175" descr=""/>
          <p:cNvPicPr/>
          <p:nvPr/>
        </p:nvPicPr>
        <p:blipFill>
          <a:blip r:embed="rId3"/>
          <a:stretch/>
        </p:blipFill>
        <p:spPr>
          <a:xfrm rot="15600">
            <a:off x="137880" y="550440"/>
            <a:ext cx="1208880" cy="499320"/>
          </a:xfrm>
          <a:prstGeom prst="rect">
            <a:avLst/>
          </a:prstGeom>
          <a:ln w="0">
            <a:noFill/>
          </a:ln>
        </p:spPr>
      </p:pic>
      <p:pic>
        <p:nvPicPr>
          <p:cNvPr id="198" name="" descr=""/>
          <p:cNvPicPr/>
          <p:nvPr/>
        </p:nvPicPr>
        <p:blipFill>
          <a:blip r:embed="rId4"/>
          <a:stretch/>
        </p:blipFill>
        <p:spPr>
          <a:xfrm>
            <a:off x="2160000" y="1328040"/>
            <a:ext cx="6730920" cy="515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 descr=""/>
          <p:cNvPicPr/>
          <p:nvPr/>
        </p:nvPicPr>
        <p:blipFill>
          <a:blip r:embed="rId1"/>
          <a:stretch/>
        </p:blipFill>
        <p:spPr>
          <a:xfrm>
            <a:off x="9998280" y="529560"/>
            <a:ext cx="987480" cy="553680"/>
          </a:xfrm>
          <a:prstGeom prst="rect">
            <a:avLst/>
          </a:prstGeom>
          <a:ln w="0">
            <a:noFill/>
          </a:ln>
        </p:spPr>
      </p:pic>
      <p:sp>
        <p:nvSpPr>
          <p:cNvPr id="200" name="CustomShape 1"/>
          <p:cNvSpPr/>
          <p:nvPr/>
        </p:nvSpPr>
        <p:spPr>
          <a:xfrm>
            <a:off x="1465920" y="557640"/>
            <a:ext cx="8577360" cy="553680"/>
          </a:xfrm>
          <a:prstGeom prst="rect">
            <a:avLst/>
          </a:prstGeom>
          <a:solidFill>
            <a:srgbClr val="f79646"/>
          </a:solidFill>
          <a:ln w="38160">
            <a:solidFill>
              <a:srgbClr val="ffffff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Espace de travail collaboratif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201" name="Image1" descr=""/>
          <p:cNvPicPr/>
          <p:nvPr/>
        </p:nvPicPr>
        <p:blipFill>
          <a:blip r:embed="rId2"/>
          <a:stretch/>
        </p:blipFill>
        <p:spPr>
          <a:xfrm>
            <a:off x="10160280" y="6210360"/>
            <a:ext cx="1666800" cy="566280"/>
          </a:xfrm>
          <a:prstGeom prst="rect">
            <a:avLst/>
          </a:prstGeom>
          <a:ln w="0">
            <a:noFill/>
          </a:ln>
        </p:spPr>
      </p:pic>
      <p:sp>
        <p:nvSpPr>
          <p:cNvPr id="202" name="CustomShape 2"/>
          <p:cNvSpPr/>
          <p:nvPr/>
        </p:nvSpPr>
        <p:spPr>
          <a:xfrm>
            <a:off x="419400" y="5904000"/>
            <a:ext cx="11241000" cy="76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24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http://lycee-sjp-pau.ovh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Inscrivez-vous en tant qu’apprenant sur la plateforme puis inscrivez-vous dans chaque cours.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203" name="Image 181" descr=""/>
          <p:cNvPicPr/>
          <p:nvPr/>
        </p:nvPicPr>
        <p:blipFill>
          <a:blip r:embed="rId4"/>
          <a:stretch/>
        </p:blipFill>
        <p:spPr>
          <a:xfrm rot="15600">
            <a:off x="137880" y="550440"/>
            <a:ext cx="1208880" cy="499320"/>
          </a:xfrm>
          <a:prstGeom prst="rect">
            <a:avLst/>
          </a:prstGeom>
          <a:ln w="0">
            <a:noFill/>
          </a:ln>
        </p:spPr>
      </p:pic>
      <p:pic>
        <p:nvPicPr>
          <p:cNvPr id="204" name="" descr=""/>
          <p:cNvPicPr/>
          <p:nvPr/>
        </p:nvPicPr>
        <p:blipFill>
          <a:blip r:embed="rId5"/>
          <a:stretch/>
        </p:blipFill>
        <p:spPr>
          <a:xfrm>
            <a:off x="2655720" y="1272960"/>
            <a:ext cx="6775200" cy="44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" descr=""/>
          <p:cNvPicPr/>
          <p:nvPr/>
        </p:nvPicPr>
        <p:blipFill>
          <a:blip r:embed="rId1"/>
          <a:stretch/>
        </p:blipFill>
        <p:spPr>
          <a:xfrm>
            <a:off x="9998280" y="529560"/>
            <a:ext cx="987480" cy="553680"/>
          </a:xfrm>
          <a:prstGeom prst="rect">
            <a:avLst/>
          </a:prstGeom>
          <a:ln w="0">
            <a:noFill/>
          </a:ln>
        </p:spPr>
      </p:pic>
      <p:sp>
        <p:nvSpPr>
          <p:cNvPr id="206" name="CustomShape 1"/>
          <p:cNvSpPr/>
          <p:nvPr/>
        </p:nvSpPr>
        <p:spPr>
          <a:xfrm>
            <a:off x="1465920" y="557640"/>
            <a:ext cx="8577360" cy="553680"/>
          </a:xfrm>
          <a:prstGeom prst="rect">
            <a:avLst/>
          </a:prstGeom>
          <a:solidFill>
            <a:srgbClr val="f79646"/>
          </a:solidFill>
          <a:ln w="38160">
            <a:solidFill>
              <a:srgbClr val="ffffff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Les manuels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207" name="Image1" descr=""/>
          <p:cNvPicPr/>
          <p:nvPr/>
        </p:nvPicPr>
        <p:blipFill>
          <a:blip r:embed="rId2"/>
          <a:stretch/>
        </p:blipFill>
        <p:spPr>
          <a:xfrm>
            <a:off x="10160280" y="6210360"/>
            <a:ext cx="1666800" cy="566280"/>
          </a:xfrm>
          <a:prstGeom prst="rect">
            <a:avLst/>
          </a:prstGeom>
          <a:ln w="0">
            <a:noFill/>
          </a:ln>
        </p:spPr>
      </p:pic>
      <p:pic>
        <p:nvPicPr>
          <p:cNvPr id="208" name="Image 185" descr=""/>
          <p:cNvPicPr/>
          <p:nvPr/>
        </p:nvPicPr>
        <p:blipFill>
          <a:blip r:embed="rId3"/>
          <a:stretch/>
        </p:blipFill>
        <p:spPr>
          <a:xfrm>
            <a:off x="1224000" y="1402560"/>
            <a:ext cx="8420400" cy="2599560"/>
          </a:xfrm>
          <a:prstGeom prst="rect">
            <a:avLst/>
          </a:prstGeom>
          <a:ln w="0">
            <a:noFill/>
          </a:ln>
        </p:spPr>
      </p:pic>
      <p:pic>
        <p:nvPicPr>
          <p:cNvPr id="209" name="Image 186" descr=""/>
          <p:cNvPicPr/>
          <p:nvPr/>
        </p:nvPicPr>
        <p:blipFill>
          <a:blip r:embed="rId4"/>
          <a:stretch/>
        </p:blipFill>
        <p:spPr>
          <a:xfrm>
            <a:off x="1368000" y="3977280"/>
            <a:ext cx="2012400" cy="2715480"/>
          </a:xfrm>
          <a:prstGeom prst="rect">
            <a:avLst/>
          </a:prstGeom>
          <a:ln w="0">
            <a:noFill/>
          </a:ln>
        </p:spPr>
      </p:pic>
      <p:pic>
        <p:nvPicPr>
          <p:cNvPr id="210" name="Image 187" descr=""/>
          <p:cNvPicPr/>
          <p:nvPr/>
        </p:nvPicPr>
        <p:blipFill>
          <a:blip r:embed="rId5"/>
          <a:stretch/>
        </p:blipFill>
        <p:spPr>
          <a:xfrm>
            <a:off x="4392000" y="4176360"/>
            <a:ext cx="1949760" cy="2633400"/>
          </a:xfrm>
          <a:prstGeom prst="rect">
            <a:avLst/>
          </a:prstGeom>
          <a:ln w="0">
            <a:noFill/>
          </a:ln>
        </p:spPr>
      </p:pic>
      <p:pic>
        <p:nvPicPr>
          <p:cNvPr id="211" name="Image 188" descr=""/>
          <p:cNvPicPr/>
          <p:nvPr/>
        </p:nvPicPr>
        <p:blipFill>
          <a:blip r:embed="rId6"/>
          <a:stretch/>
        </p:blipFill>
        <p:spPr>
          <a:xfrm rot="15600">
            <a:off x="137880" y="550440"/>
            <a:ext cx="1208880" cy="49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" descr=""/>
          <p:cNvPicPr/>
          <p:nvPr/>
        </p:nvPicPr>
        <p:blipFill>
          <a:blip r:embed="rId1"/>
          <a:stretch/>
        </p:blipFill>
        <p:spPr>
          <a:xfrm>
            <a:off x="9998280" y="529560"/>
            <a:ext cx="987480" cy="553680"/>
          </a:xfrm>
          <a:prstGeom prst="rect">
            <a:avLst/>
          </a:prstGeom>
          <a:ln w="0">
            <a:noFill/>
          </a:ln>
        </p:spPr>
      </p:pic>
      <p:sp>
        <p:nvSpPr>
          <p:cNvPr id="213" name="CustomShape 1"/>
          <p:cNvSpPr/>
          <p:nvPr/>
        </p:nvSpPr>
        <p:spPr>
          <a:xfrm>
            <a:off x="1465920" y="557640"/>
            <a:ext cx="8577360" cy="553680"/>
          </a:xfrm>
          <a:prstGeom prst="rect">
            <a:avLst/>
          </a:prstGeom>
          <a:solidFill>
            <a:srgbClr val="f79646"/>
          </a:solidFill>
          <a:ln w="38160">
            <a:solidFill>
              <a:srgbClr val="ffffff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Les poursuites d’études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214" name="Image1" descr=""/>
          <p:cNvPicPr/>
          <p:nvPr/>
        </p:nvPicPr>
        <p:blipFill>
          <a:blip r:embed="rId2"/>
          <a:stretch/>
        </p:blipFill>
        <p:spPr>
          <a:xfrm>
            <a:off x="10160280" y="6210360"/>
            <a:ext cx="1666800" cy="566280"/>
          </a:xfrm>
          <a:prstGeom prst="rect">
            <a:avLst/>
          </a:prstGeom>
          <a:ln w="0">
            <a:noFill/>
          </a:ln>
        </p:spPr>
      </p:pic>
      <p:sp>
        <p:nvSpPr>
          <p:cNvPr id="215" name="CustomShape 2"/>
          <p:cNvSpPr/>
          <p:nvPr/>
        </p:nvSpPr>
        <p:spPr>
          <a:xfrm>
            <a:off x="720000" y="1503000"/>
            <a:ext cx="6405480" cy="1662480"/>
          </a:xfrm>
          <a:prstGeom prst="rect">
            <a:avLst/>
          </a:prstGeom>
          <a:solidFill>
            <a:srgbClr val="fff5ce"/>
          </a:solidFill>
          <a:ln w="0">
            <a:solidFill>
              <a:srgbClr val="cccccc"/>
            </a:solidFill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Noto Sans"/>
                <a:ea typeface="DejaVu Sans"/>
              </a:rPr>
              <a:t>Licences professionnelles (Management des activités commerciales, banque assurance, commerce électronique, SIIC ...)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648000" y="3453480"/>
            <a:ext cx="3381480" cy="50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Noto Sans"/>
                <a:ea typeface="DejaVu Sans"/>
              </a:rPr>
              <a:t>Ecoles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latin typeface="Noto Sans"/>
                <a:ea typeface="DejaVu Sans"/>
              </a:rPr>
              <a:t>de commerce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217" name="CustomShape 4"/>
          <p:cNvSpPr/>
          <p:nvPr/>
        </p:nvSpPr>
        <p:spPr>
          <a:xfrm>
            <a:off x="720000" y="5112000"/>
            <a:ext cx="3381480" cy="83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2400" spc="-1" strike="noStrike">
                <a:solidFill>
                  <a:srgbClr val="000000"/>
                </a:solidFill>
                <a:latin typeface="Noto Sans"/>
                <a:ea typeface="DejaVu Sans"/>
              </a:rPr>
              <a:t>Licence classique, IAE ...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218" name="Picture 5" descr=""/>
          <p:cNvPicPr/>
          <p:nvPr/>
        </p:nvPicPr>
        <p:blipFill>
          <a:blip r:embed="rId3"/>
          <a:stretch/>
        </p:blipFill>
        <p:spPr>
          <a:xfrm>
            <a:off x="4065120" y="4824000"/>
            <a:ext cx="3276360" cy="186048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" descr=""/>
          <p:cNvPicPr/>
          <p:nvPr/>
        </p:nvPicPr>
        <p:blipFill>
          <a:blip r:embed="rId4"/>
          <a:stretch/>
        </p:blipFill>
        <p:spPr>
          <a:xfrm>
            <a:off x="4968000" y="3240000"/>
            <a:ext cx="3192840" cy="1329120"/>
          </a:xfrm>
          <a:prstGeom prst="rect">
            <a:avLst/>
          </a:prstGeom>
          <a:ln w="0">
            <a:noFill/>
          </a:ln>
        </p:spPr>
      </p:pic>
      <p:pic>
        <p:nvPicPr>
          <p:cNvPr id="220" name="Image 197" descr=""/>
          <p:cNvPicPr/>
          <p:nvPr/>
        </p:nvPicPr>
        <p:blipFill>
          <a:blip r:embed="rId5"/>
          <a:stretch/>
        </p:blipFill>
        <p:spPr>
          <a:xfrm>
            <a:off x="7992000" y="1420920"/>
            <a:ext cx="3381480" cy="1823400"/>
          </a:xfrm>
          <a:prstGeom prst="rect">
            <a:avLst/>
          </a:prstGeom>
          <a:ln w="0">
            <a:noFill/>
          </a:ln>
        </p:spPr>
      </p:pic>
      <p:pic>
        <p:nvPicPr>
          <p:cNvPr id="221" name="Image 198" descr=""/>
          <p:cNvPicPr/>
          <p:nvPr/>
        </p:nvPicPr>
        <p:blipFill>
          <a:blip r:embed="rId6"/>
          <a:stretch/>
        </p:blipFill>
        <p:spPr>
          <a:xfrm rot="15600">
            <a:off x="137880" y="550440"/>
            <a:ext cx="1208880" cy="49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" descr=""/>
          <p:cNvPicPr/>
          <p:nvPr/>
        </p:nvPicPr>
        <p:blipFill>
          <a:blip r:embed="rId1"/>
          <a:stretch/>
        </p:blipFill>
        <p:spPr>
          <a:xfrm>
            <a:off x="9998280" y="529560"/>
            <a:ext cx="987480" cy="553680"/>
          </a:xfrm>
          <a:prstGeom prst="rect">
            <a:avLst/>
          </a:prstGeom>
          <a:ln w="0">
            <a:noFill/>
          </a:ln>
        </p:spPr>
      </p:pic>
      <p:sp>
        <p:nvSpPr>
          <p:cNvPr id="223" name="CustomShape 1"/>
          <p:cNvSpPr/>
          <p:nvPr/>
        </p:nvSpPr>
        <p:spPr>
          <a:xfrm>
            <a:off x="1465920" y="557640"/>
            <a:ext cx="8577360" cy="553680"/>
          </a:xfrm>
          <a:prstGeom prst="rect">
            <a:avLst/>
          </a:prstGeom>
          <a:solidFill>
            <a:srgbClr val="f79646"/>
          </a:solidFill>
          <a:ln w="38160">
            <a:solidFill>
              <a:srgbClr val="ffffff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Les emplois : niveau assistant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224" name="Image1" descr=""/>
          <p:cNvPicPr/>
          <p:nvPr/>
        </p:nvPicPr>
        <p:blipFill>
          <a:blip r:embed="rId2"/>
          <a:stretch/>
        </p:blipFill>
        <p:spPr>
          <a:xfrm>
            <a:off x="10160280" y="6210360"/>
            <a:ext cx="1666800" cy="566280"/>
          </a:xfrm>
          <a:prstGeom prst="rect">
            <a:avLst/>
          </a:prstGeom>
          <a:ln w="0">
            <a:noFill/>
          </a:ln>
        </p:spPr>
      </p:pic>
      <p:sp>
        <p:nvSpPr>
          <p:cNvPr id="225" name="CustomShape 2"/>
          <p:cNvSpPr/>
          <p:nvPr/>
        </p:nvSpPr>
        <p:spPr>
          <a:xfrm>
            <a:off x="1131840" y="1854720"/>
            <a:ext cx="10075320" cy="315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roid Sans Fallback"/>
              </a:rPr>
              <a:t>Les principales appellations des métiers qui couvrent le champ professionnel sont les suivantes :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roid Sans Fallback"/>
              </a:rPr>
              <a:t>- Second de rayon, assistant chef de rayon, directeur-adjoint de magasin, …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roid Sans Fallback"/>
              </a:rPr>
              <a:t>- Animateur des ventes, chargé de clientèle, conseiller commercial , délégué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roid Sans Fallback"/>
              </a:rPr>
              <a:t>commercial, vendeur-conseil, marchandiseur, …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roid Sans Fallback"/>
              </a:rPr>
              <a:t>- Télévendeur, télé-conseiller, …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roid Sans Fallback"/>
              </a:rPr>
              <a:t>- Chargé d’accueil, chargé de l’administration commerciale, ...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</p:txBody>
      </p:sp>
      <p:pic>
        <p:nvPicPr>
          <p:cNvPr id="226" name="Picture 4" descr=""/>
          <p:cNvPicPr/>
          <p:nvPr/>
        </p:nvPicPr>
        <p:blipFill>
          <a:blip r:embed="rId3"/>
          <a:stretch/>
        </p:blipFill>
        <p:spPr>
          <a:xfrm>
            <a:off x="7533360" y="3670200"/>
            <a:ext cx="4273560" cy="1941480"/>
          </a:xfrm>
          <a:prstGeom prst="rect">
            <a:avLst/>
          </a:prstGeom>
          <a:ln w="0">
            <a:noFill/>
          </a:ln>
        </p:spPr>
      </p:pic>
      <p:pic>
        <p:nvPicPr>
          <p:cNvPr id="227" name="Image 204" descr=""/>
          <p:cNvPicPr/>
          <p:nvPr/>
        </p:nvPicPr>
        <p:blipFill>
          <a:blip r:embed="rId4"/>
          <a:stretch/>
        </p:blipFill>
        <p:spPr>
          <a:xfrm rot="15600">
            <a:off x="137880" y="550440"/>
            <a:ext cx="1208880" cy="49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2" descr=""/>
          <p:cNvPicPr/>
          <p:nvPr/>
        </p:nvPicPr>
        <p:blipFill>
          <a:blip r:embed="rId1"/>
          <a:stretch/>
        </p:blipFill>
        <p:spPr>
          <a:xfrm>
            <a:off x="9998280" y="529560"/>
            <a:ext cx="987480" cy="553680"/>
          </a:xfrm>
          <a:prstGeom prst="rect">
            <a:avLst/>
          </a:prstGeom>
          <a:ln w="0">
            <a:noFill/>
          </a:ln>
        </p:spPr>
      </p:pic>
      <p:sp>
        <p:nvSpPr>
          <p:cNvPr id="229" name="CustomShape 1"/>
          <p:cNvSpPr/>
          <p:nvPr/>
        </p:nvSpPr>
        <p:spPr>
          <a:xfrm>
            <a:off x="1465920" y="557640"/>
            <a:ext cx="8577360" cy="553680"/>
          </a:xfrm>
          <a:prstGeom prst="rect">
            <a:avLst/>
          </a:prstGeom>
          <a:solidFill>
            <a:srgbClr val="f79646"/>
          </a:solidFill>
          <a:ln w="38160">
            <a:solidFill>
              <a:srgbClr val="ffffff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Les emplois : niveau responsable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230" name="Image1" descr=""/>
          <p:cNvPicPr/>
          <p:nvPr/>
        </p:nvPicPr>
        <p:blipFill>
          <a:blip r:embed="rId2"/>
          <a:stretch/>
        </p:blipFill>
        <p:spPr>
          <a:xfrm>
            <a:off x="10160280" y="6210360"/>
            <a:ext cx="1666800" cy="566280"/>
          </a:xfrm>
          <a:prstGeom prst="rect">
            <a:avLst/>
          </a:prstGeom>
          <a:ln w="0">
            <a:noFill/>
          </a:ln>
        </p:spPr>
      </p:pic>
      <p:sp>
        <p:nvSpPr>
          <p:cNvPr id="231" name="CustomShape 2"/>
          <p:cNvSpPr/>
          <p:nvPr/>
        </p:nvSpPr>
        <p:spPr>
          <a:xfrm>
            <a:off x="1217880" y="1461600"/>
            <a:ext cx="9939600" cy="11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roid Sans Fallback"/>
              </a:rPr>
              <a:t>En fonction de leur expérience, de la taille de l’entreprise et des opportunités, ces postes de responsabilités assez larges sont accessibles, à un terme relativement proche de leur sortie d’études, aux titulaires du BTS MCO.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1800" spc="-1" strike="noStrike">
              <a:latin typeface="Arial"/>
            </a:endParaRPr>
          </a:p>
        </p:txBody>
      </p:sp>
      <p:pic>
        <p:nvPicPr>
          <p:cNvPr id="232" name="Picture 5" descr=""/>
          <p:cNvPicPr/>
          <p:nvPr/>
        </p:nvPicPr>
        <p:blipFill>
          <a:blip r:embed="rId3"/>
          <a:stretch/>
        </p:blipFill>
        <p:spPr>
          <a:xfrm>
            <a:off x="432000" y="2808000"/>
            <a:ext cx="3177720" cy="202284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7" descr=""/>
          <p:cNvPicPr/>
          <p:nvPr/>
        </p:nvPicPr>
        <p:blipFill>
          <a:blip r:embed="rId4"/>
          <a:stretch/>
        </p:blipFill>
        <p:spPr>
          <a:xfrm>
            <a:off x="3816000" y="2852280"/>
            <a:ext cx="2981520" cy="189720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8" descr=""/>
          <p:cNvPicPr/>
          <p:nvPr/>
        </p:nvPicPr>
        <p:blipFill>
          <a:blip r:embed="rId5"/>
          <a:stretch/>
        </p:blipFill>
        <p:spPr>
          <a:xfrm>
            <a:off x="7056000" y="2304000"/>
            <a:ext cx="2020680" cy="258984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4" descr=""/>
          <p:cNvPicPr/>
          <p:nvPr/>
        </p:nvPicPr>
        <p:blipFill>
          <a:blip r:embed="rId6"/>
          <a:stretch/>
        </p:blipFill>
        <p:spPr>
          <a:xfrm>
            <a:off x="9360360" y="2304000"/>
            <a:ext cx="2157480" cy="26755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6" descr=""/>
          <p:cNvPicPr/>
          <p:nvPr/>
        </p:nvPicPr>
        <p:blipFill>
          <a:blip r:embed="rId7"/>
          <a:stretch/>
        </p:blipFill>
        <p:spPr>
          <a:xfrm>
            <a:off x="322560" y="4968000"/>
            <a:ext cx="3275280" cy="1649880"/>
          </a:xfrm>
          <a:prstGeom prst="rect">
            <a:avLst/>
          </a:prstGeom>
          <a:ln w="0">
            <a:noFill/>
          </a:ln>
        </p:spPr>
      </p:pic>
      <p:pic>
        <p:nvPicPr>
          <p:cNvPr id="237" name="Image 214" descr=""/>
          <p:cNvPicPr/>
          <p:nvPr/>
        </p:nvPicPr>
        <p:blipFill>
          <a:blip r:embed="rId8"/>
          <a:stretch/>
        </p:blipFill>
        <p:spPr>
          <a:xfrm>
            <a:off x="3764880" y="4878000"/>
            <a:ext cx="4119480" cy="1815840"/>
          </a:xfrm>
          <a:prstGeom prst="rect">
            <a:avLst/>
          </a:prstGeom>
          <a:ln w="0">
            <a:noFill/>
          </a:ln>
        </p:spPr>
      </p:pic>
      <p:pic>
        <p:nvPicPr>
          <p:cNvPr id="238" name="Image 215" descr=""/>
          <p:cNvPicPr/>
          <p:nvPr/>
        </p:nvPicPr>
        <p:blipFill>
          <a:blip r:embed="rId9"/>
          <a:stretch/>
        </p:blipFill>
        <p:spPr>
          <a:xfrm rot="15600">
            <a:off x="137880" y="550440"/>
            <a:ext cx="1208880" cy="49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_1" descr=""/>
          <p:cNvPicPr/>
          <p:nvPr/>
        </p:nvPicPr>
        <p:blipFill>
          <a:blip r:embed="rId1"/>
          <a:stretch/>
        </p:blipFill>
        <p:spPr>
          <a:xfrm>
            <a:off x="9998280" y="529560"/>
            <a:ext cx="987120" cy="553320"/>
          </a:xfrm>
          <a:prstGeom prst="rect">
            <a:avLst/>
          </a:prstGeom>
          <a:ln w="0"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1437840" y="529560"/>
            <a:ext cx="8577000" cy="553320"/>
          </a:xfrm>
          <a:prstGeom prst="rect">
            <a:avLst/>
          </a:prstGeom>
          <a:solidFill>
            <a:srgbClr val="f79646"/>
          </a:solidFill>
          <a:ln w="38160">
            <a:solidFill>
              <a:srgbClr val="ffffff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BTS Management Commercial Opérationnel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1080000" y="1413720"/>
            <a:ext cx="9857880" cy="47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fr-FR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Connaissances et compétences attendues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DejaVu Sans"/>
              </a:rPr>
              <a:t> :</a:t>
            </a: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2200" spc="-1" strike="noStrike">
                <a:solidFill>
                  <a:srgbClr val="000000"/>
                </a:solidFill>
                <a:latin typeface="Pothana2000"/>
                <a:ea typeface="Pothana2000"/>
              </a:rPr>
              <a:t>☞</a:t>
            </a:r>
            <a:r>
              <a:rPr b="0" lang="fr-FR" sz="2200" spc="-1" strike="noStrike">
                <a:solidFill>
                  <a:srgbClr val="000000"/>
                </a:solidFill>
                <a:latin typeface="sans-serif;Arial"/>
                <a:ea typeface="DejaVu Sans"/>
              </a:rPr>
              <a:t>Disposer de compétences relationnelles propres aux métiers des services et de la relation client,</a:t>
            </a: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2200" spc="-1" strike="noStrike">
                <a:solidFill>
                  <a:srgbClr val="000000"/>
                </a:solidFill>
                <a:latin typeface="Pothana2000"/>
                <a:ea typeface="Pothana2000"/>
              </a:rPr>
              <a:t>☞</a:t>
            </a:r>
            <a:r>
              <a:rPr b="0" lang="fr-FR" sz="2200" spc="-1" strike="noStrike">
                <a:solidFill>
                  <a:srgbClr val="000000"/>
                </a:solidFill>
                <a:latin typeface="sans-serif;Arial"/>
                <a:ea typeface="DejaVu Sans"/>
              </a:rPr>
              <a:t>Disposer d'une appétence pour le conseil client, la mise en avant des produits, l'animation d'une équipe, la valorisation d'un lieu de vente, </a:t>
            </a: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2200" spc="-1" strike="noStrike">
                <a:solidFill>
                  <a:srgbClr val="000000"/>
                </a:solidFill>
                <a:latin typeface="Pothana2000"/>
                <a:ea typeface="Pothana2000"/>
              </a:rPr>
              <a:t>☞</a:t>
            </a:r>
            <a:r>
              <a:rPr b="0" lang="fr-FR" sz="2200" spc="-1" strike="noStrike">
                <a:solidFill>
                  <a:srgbClr val="000000"/>
                </a:solidFill>
                <a:latin typeface="sans-serif;Arial"/>
                <a:ea typeface="DejaVu Sans"/>
              </a:rPr>
              <a:t>Avoir la capacité d'évoluer dans des environnements numériques et digitalisés,</a:t>
            </a: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2200" spc="-1" strike="noStrike">
                <a:solidFill>
                  <a:srgbClr val="000000"/>
                </a:solidFill>
                <a:latin typeface="Pothana2000"/>
                <a:ea typeface="Pothana2000"/>
              </a:rPr>
              <a:t>☞</a:t>
            </a:r>
            <a:r>
              <a:rPr b="0" lang="fr-FR" sz="2200" spc="-1" strike="noStrike">
                <a:solidFill>
                  <a:srgbClr val="000000"/>
                </a:solidFill>
                <a:latin typeface="sans-serif;Arial"/>
                <a:ea typeface="DejaVu Sans"/>
              </a:rPr>
              <a:t>S'intéresser au management des entreprises, à leur stratégie marketing et commerciale, ainsi qu'à leur environnement économique et juridique,</a:t>
            </a: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2200" spc="-1" strike="noStrike">
                <a:solidFill>
                  <a:srgbClr val="000000"/>
                </a:solidFill>
                <a:latin typeface="Pothana2000"/>
                <a:ea typeface="Pothana2000"/>
              </a:rPr>
              <a:t>☞</a:t>
            </a:r>
            <a:r>
              <a:rPr b="0" lang="fr-FR" sz="2200" spc="-1" strike="noStrike">
                <a:solidFill>
                  <a:srgbClr val="000000"/>
                </a:solidFill>
                <a:latin typeface="sans-serif;Arial"/>
                <a:ea typeface="DejaVu Sans"/>
              </a:rPr>
              <a:t>Disposer de compétences pour collaborer et travailler en équipe,</a:t>
            </a: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2200" spc="-1" strike="noStrike">
                <a:solidFill>
                  <a:srgbClr val="000000"/>
                </a:solidFill>
                <a:latin typeface="Pothana2000"/>
                <a:ea typeface="Pothana2000"/>
              </a:rPr>
              <a:t>☞</a:t>
            </a:r>
            <a:r>
              <a:rPr b="0" lang="fr-FR" sz="2200" spc="-1" strike="noStrike">
                <a:solidFill>
                  <a:srgbClr val="000000"/>
                </a:solidFill>
                <a:latin typeface="sans-serif;Arial"/>
                <a:ea typeface="DejaVu Sans"/>
              </a:rPr>
              <a:t>Disposer de capacités d'organisation et d'autonomie, </a:t>
            </a:r>
            <a:endParaRPr b="0" lang="fr-FR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fr-FR" sz="2200" spc="-1" strike="noStrike">
                <a:solidFill>
                  <a:srgbClr val="000000"/>
                </a:solidFill>
                <a:latin typeface="Pothana2000"/>
                <a:ea typeface="Pothana2000"/>
              </a:rPr>
              <a:t>☞</a:t>
            </a:r>
            <a:r>
              <a:rPr b="0" lang="fr-FR" sz="2200" spc="-1" strike="noStrike">
                <a:solidFill>
                  <a:srgbClr val="000000"/>
                </a:solidFill>
                <a:latin typeface="sans-serif;Arial"/>
                <a:ea typeface="DejaVu Sans"/>
              </a:rPr>
              <a:t>Être capable d’adopter des comportements et des codes professionnels.</a:t>
            </a:r>
            <a:endParaRPr b="0" lang="fr-FR" sz="2200" spc="-1" strike="noStrike">
              <a:latin typeface="Arial"/>
            </a:endParaRPr>
          </a:p>
        </p:txBody>
      </p:sp>
      <p:pic>
        <p:nvPicPr>
          <p:cNvPr id="86" name="Image1_2" descr=""/>
          <p:cNvPicPr/>
          <p:nvPr/>
        </p:nvPicPr>
        <p:blipFill>
          <a:blip r:embed="rId2"/>
          <a:stretch/>
        </p:blipFill>
        <p:spPr>
          <a:xfrm>
            <a:off x="10128600" y="5949360"/>
            <a:ext cx="1666440" cy="565920"/>
          </a:xfrm>
          <a:prstGeom prst="rect">
            <a:avLst/>
          </a:prstGeom>
          <a:ln w="0">
            <a:noFill/>
          </a:ln>
        </p:spPr>
      </p:pic>
      <p:pic>
        <p:nvPicPr>
          <p:cNvPr id="87" name="" descr=""/>
          <p:cNvPicPr/>
          <p:nvPr/>
        </p:nvPicPr>
        <p:blipFill>
          <a:blip r:embed="rId3"/>
          <a:stretch/>
        </p:blipFill>
        <p:spPr>
          <a:xfrm rot="15600">
            <a:off x="137520" y="549720"/>
            <a:ext cx="1208520" cy="49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9998280" y="529560"/>
            <a:ext cx="987480" cy="553680"/>
          </a:xfrm>
          <a:prstGeom prst="rect">
            <a:avLst/>
          </a:prstGeom>
          <a:ln w="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1437840" y="529560"/>
            <a:ext cx="8577360" cy="553680"/>
          </a:xfrm>
          <a:prstGeom prst="rect">
            <a:avLst/>
          </a:prstGeom>
          <a:solidFill>
            <a:srgbClr val="f79646"/>
          </a:solidFill>
          <a:ln w="38160">
            <a:solidFill>
              <a:srgbClr val="ffffff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3 unités en enseignement général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2822760" y="1796040"/>
            <a:ext cx="2992680" cy="1793520"/>
          </a:xfrm>
          <a:prstGeom prst="rect">
            <a:avLst/>
          </a:prstGeom>
          <a:solidFill>
            <a:srgbClr val="953735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U1 : Culture Générale et Expression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6128280" y="1796040"/>
            <a:ext cx="2992680" cy="1793520"/>
          </a:xfrm>
          <a:prstGeom prst="rect">
            <a:avLst/>
          </a:prstGeom>
          <a:solidFill>
            <a:srgbClr val="00b0f0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U2 : Langue Vivante 1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Espagnol ou Anglais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4511880" y="3894120"/>
            <a:ext cx="2992680" cy="1793520"/>
          </a:xfrm>
          <a:prstGeom prst="rect">
            <a:avLst/>
          </a:prstGeom>
          <a:solidFill>
            <a:srgbClr val="92d050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U3 : Culture Economique, Juridique et Managériale (CEJM)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93" name="Image1" descr=""/>
          <p:cNvPicPr/>
          <p:nvPr/>
        </p:nvPicPr>
        <p:blipFill>
          <a:blip r:embed="rId2"/>
          <a:stretch/>
        </p:blipFill>
        <p:spPr>
          <a:xfrm>
            <a:off x="10128600" y="5949360"/>
            <a:ext cx="1666800" cy="566280"/>
          </a:xfrm>
          <a:prstGeom prst="rect">
            <a:avLst/>
          </a:prstGeom>
          <a:ln w="0">
            <a:noFill/>
          </a:ln>
        </p:spPr>
      </p:pic>
      <p:pic>
        <p:nvPicPr>
          <p:cNvPr id="94" name="Image 93" descr=""/>
          <p:cNvPicPr/>
          <p:nvPr/>
        </p:nvPicPr>
        <p:blipFill>
          <a:blip r:embed="rId3"/>
          <a:stretch/>
        </p:blipFill>
        <p:spPr>
          <a:xfrm rot="15600">
            <a:off x="137880" y="550440"/>
            <a:ext cx="1208880" cy="49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9998280" y="529560"/>
            <a:ext cx="987480" cy="553680"/>
          </a:xfrm>
          <a:prstGeom prst="rect">
            <a:avLst/>
          </a:prstGeom>
          <a:ln w="0"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1437840" y="529560"/>
            <a:ext cx="8577360" cy="813240"/>
          </a:xfrm>
          <a:prstGeom prst="rect">
            <a:avLst/>
          </a:prstGeom>
          <a:solidFill>
            <a:srgbClr val="f79646"/>
          </a:solidFill>
          <a:ln w="38160">
            <a:solidFill>
              <a:srgbClr val="ffffff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4 unités en enseignement professionnel  </a:t>
            </a:r>
            <a:br>
              <a:rPr sz="1800"/>
            </a:br>
            <a:r>
              <a:rPr b="0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4 blocs de compétences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831400" y="1796040"/>
            <a:ext cx="2992680" cy="1793520"/>
          </a:xfrm>
          <a:prstGeom prst="rect">
            <a:avLst/>
          </a:prstGeom>
          <a:solidFill>
            <a:srgbClr val="953735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Bloc de compétences 1 : 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Développer la relation client et assurer la vente conseil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6128280" y="1796040"/>
            <a:ext cx="2992680" cy="1793520"/>
          </a:xfrm>
          <a:prstGeom prst="rect">
            <a:avLst/>
          </a:prstGeom>
          <a:solidFill>
            <a:srgbClr val="00b0f0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Bloc de compétences 2 : 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Animer et dynamiser l’offre commerciale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2831400" y="3894120"/>
            <a:ext cx="2992680" cy="1793520"/>
          </a:xfrm>
          <a:prstGeom prst="rect">
            <a:avLst/>
          </a:prstGeom>
          <a:solidFill>
            <a:srgbClr val="92d050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Bloc de compétences 3 : 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Assurer la gestion opérationnelle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6128280" y="3894120"/>
            <a:ext cx="2992680" cy="1793520"/>
          </a:xfrm>
          <a:prstGeom prst="rect">
            <a:avLst/>
          </a:prstGeom>
          <a:solidFill>
            <a:srgbClr val="7030a0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Bloc de compétences 4 : 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Manager l’équipe commerciale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01" name="CustomShape 6"/>
          <p:cNvSpPr/>
          <p:nvPr/>
        </p:nvSpPr>
        <p:spPr>
          <a:xfrm>
            <a:off x="171000" y="1482840"/>
            <a:ext cx="2449080" cy="1187280"/>
          </a:xfrm>
          <a:prstGeom prst="ellipse">
            <a:avLst/>
          </a:prstGeom>
          <a:solidFill>
            <a:srgbClr val="953735"/>
          </a:solidFill>
          <a:ln w="25560">
            <a:solidFill>
              <a:srgbClr val="8e3b3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fr-FR" sz="1400" spc="-1" strike="noStrike">
                <a:solidFill>
                  <a:srgbClr val="ffffff"/>
                </a:solidFill>
                <a:latin typeface="Arial"/>
                <a:ea typeface="DejaVu Sans"/>
              </a:rPr>
              <a:t>Unité U41 : Développement de la relation client et vente conseil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02" name="CustomShape 7"/>
          <p:cNvSpPr/>
          <p:nvPr/>
        </p:nvSpPr>
        <p:spPr>
          <a:xfrm>
            <a:off x="210960" y="4708440"/>
            <a:ext cx="2449080" cy="1222200"/>
          </a:xfrm>
          <a:prstGeom prst="ellipse">
            <a:avLst/>
          </a:prstGeom>
          <a:solidFill>
            <a:srgbClr val="92d050"/>
          </a:solidFill>
          <a:ln w="25560">
            <a:solidFill>
              <a:srgbClr val="8e3b3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fr-FR" sz="1400" spc="-1" strike="noStrike">
                <a:solidFill>
                  <a:srgbClr val="ffffff"/>
                </a:solidFill>
                <a:latin typeface="Arial"/>
                <a:ea typeface="DejaVu Sans"/>
              </a:rPr>
              <a:t>Unité U5 : 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fr-FR" sz="1400" spc="-1" strike="noStrike">
                <a:solidFill>
                  <a:srgbClr val="ffffff"/>
                </a:solidFill>
                <a:latin typeface="Arial"/>
                <a:ea typeface="DejaVu Sans"/>
              </a:rPr>
              <a:t>Gestion opérationnelle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03" name="CustomShape 8"/>
          <p:cNvSpPr/>
          <p:nvPr/>
        </p:nvSpPr>
        <p:spPr>
          <a:xfrm>
            <a:off x="9267480" y="1503360"/>
            <a:ext cx="2449080" cy="1330560"/>
          </a:xfrm>
          <a:prstGeom prst="ellipse">
            <a:avLst/>
          </a:prstGeom>
          <a:solidFill>
            <a:srgbClr val="00b0f0"/>
          </a:solidFill>
          <a:ln w="25560">
            <a:solidFill>
              <a:srgbClr val="8e3b3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fr-FR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Unité U42 : 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fr-FR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Animation et dynamisation de l’offre commerciale 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04" name="CustomShape 9"/>
          <p:cNvSpPr/>
          <p:nvPr/>
        </p:nvSpPr>
        <p:spPr>
          <a:xfrm>
            <a:off x="9334800" y="4834080"/>
            <a:ext cx="2449080" cy="1037160"/>
          </a:xfrm>
          <a:prstGeom prst="ellipse">
            <a:avLst/>
          </a:prstGeom>
          <a:solidFill>
            <a:srgbClr val="7030a0"/>
          </a:solidFill>
          <a:ln w="25560">
            <a:solidFill>
              <a:srgbClr val="8e3b3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fr-FR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Unité U6 : 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fr-FR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Management de l’équipe commerciale </a:t>
            </a:r>
            <a:endParaRPr b="0" lang="fr-FR" sz="1600" spc="-1" strike="noStrike">
              <a:latin typeface="Arial"/>
            </a:endParaRPr>
          </a:p>
        </p:txBody>
      </p:sp>
      <p:pic>
        <p:nvPicPr>
          <p:cNvPr id="105" name="Image1" descr=""/>
          <p:cNvPicPr/>
          <p:nvPr/>
        </p:nvPicPr>
        <p:blipFill>
          <a:blip r:embed="rId2"/>
          <a:stretch/>
        </p:blipFill>
        <p:spPr>
          <a:xfrm>
            <a:off x="10160280" y="6210360"/>
            <a:ext cx="1666800" cy="566280"/>
          </a:xfrm>
          <a:prstGeom prst="rect">
            <a:avLst/>
          </a:prstGeom>
          <a:ln w="0">
            <a:noFill/>
          </a:ln>
        </p:spPr>
      </p:pic>
      <p:pic>
        <p:nvPicPr>
          <p:cNvPr id="106" name="Image 105" descr=""/>
          <p:cNvPicPr/>
          <p:nvPr/>
        </p:nvPicPr>
        <p:blipFill>
          <a:blip r:embed="rId3"/>
          <a:stretch/>
        </p:blipFill>
        <p:spPr>
          <a:xfrm rot="15600">
            <a:off x="137880" y="550440"/>
            <a:ext cx="1208880" cy="49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7" dur="indefinite" restart="never" nodeType="tmRoot">
          <p:childTnLst>
            <p:seq>
              <p:cTn id="78" dur="indefinite" nodeType="mainSeq">
                <p:childTnLst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9998280" y="529560"/>
            <a:ext cx="987480" cy="553680"/>
          </a:xfrm>
          <a:prstGeom prst="rect">
            <a:avLst/>
          </a:prstGeom>
          <a:ln w="0"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1437840" y="529560"/>
            <a:ext cx="8577360" cy="813240"/>
          </a:xfrm>
          <a:prstGeom prst="rect">
            <a:avLst/>
          </a:prstGeom>
          <a:solidFill>
            <a:srgbClr val="f79646"/>
          </a:solidFill>
          <a:ln w="38160">
            <a:solidFill>
              <a:srgbClr val="ffffff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Bloc 1: Développement de la Relation Client et Vente</a:t>
            </a:r>
            <a:br>
              <a:rPr sz="1800"/>
            </a:br>
            <a:r>
              <a:rPr b="0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4 compétences à certifier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947880" y="1770480"/>
            <a:ext cx="2992680" cy="1793520"/>
          </a:xfrm>
          <a:prstGeom prst="rect">
            <a:avLst/>
          </a:prstGeom>
          <a:solidFill>
            <a:srgbClr val="00b050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C1 : Assurer la veille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4636800" y="1754640"/>
            <a:ext cx="2992680" cy="1793520"/>
          </a:xfrm>
          <a:prstGeom prst="rect">
            <a:avLst/>
          </a:prstGeom>
          <a:solidFill>
            <a:srgbClr val="00b050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C2 : Réaliser des études commerciales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>
            <a:off x="947880" y="3717000"/>
            <a:ext cx="2992680" cy="1793520"/>
          </a:xfrm>
          <a:prstGeom prst="rect">
            <a:avLst/>
          </a:prstGeom>
          <a:solidFill>
            <a:srgbClr val="00b050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C3 : vendre dans un contexte omnicanal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2" name="CustomShape 5"/>
          <p:cNvSpPr/>
          <p:nvPr/>
        </p:nvSpPr>
        <p:spPr>
          <a:xfrm>
            <a:off x="4636800" y="3717000"/>
            <a:ext cx="2992680" cy="1793520"/>
          </a:xfrm>
          <a:prstGeom prst="rect">
            <a:avLst/>
          </a:prstGeom>
          <a:solidFill>
            <a:srgbClr val="00b050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C4 : Entretenir la relation client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13" name="Image1" descr=""/>
          <p:cNvPicPr/>
          <p:nvPr/>
        </p:nvPicPr>
        <p:blipFill>
          <a:blip r:embed="rId2"/>
          <a:stretch/>
        </p:blipFill>
        <p:spPr>
          <a:xfrm>
            <a:off x="10160280" y="6210360"/>
            <a:ext cx="1666800" cy="566280"/>
          </a:xfrm>
          <a:prstGeom prst="rect">
            <a:avLst/>
          </a:prstGeom>
          <a:ln w="0">
            <a:noFill/>
          </a:ln>
        </p:spPr>
      </p:pic>
      <p:pic>
        <p:nvPicPr>
          <p:cNvPr id="114" name="Picture 3" descr=""/>
          <p:cNvPicPr/>
          <p:nvPr/>
        </p:nvPicPr>
        <p:blipFill>
          <a:blip r:embed="rId3"/>
          <a:stretch/>
        </p:blipFill>
        <p:spPr>
          <a:xfrm>
            <a:off x="8397000" y="1804320"/>
            <a:ext cx="2615040" cy="1738800"/>
          </a:xfrm>
          <a:prstGeom prst="rect">
            <a:avLst/>
          </a:prstGeom>
          <a:ln w="0">
            <a:noFill/>
          </a:ln>
        </p:spPr>
      </p:pic>
      <p:pic>
        <p:nvPicPr>
          <p:cNvPr id="115" name="Picture 4" descr=""/>
          <p:cNvPicPr/>
          <p:nvPr/>
        </p:nvPicPr>
        <p:blipFill>
          <a:blip r:embed="rId4"/>
          <a:stretch/>
        </p:blipFill>
        <p:spPr>
          <a:xfrm>
            <a:off x="8430480" y="3933000"/>
            <a:ext cx="2548440" cy="1786320"/>
          </a:xfrm>
          <a:prstGeom prst="rect">
            <a:avLst/>
          </a:prstGeom>
          <a:ln w="0">
            <a:noFill/>
          </a:ln>
        </p:spPr>
      </p:pic>
      <p:pic>
        <p:nvPicPr>
          <p:cNvPr id="116" name="Image 115" descr=""/>
          <p:cNvPicPr/>
          <p:nvPr/>
        </p:nvPicPr>
        <p:blipFill>
          <a:blip r:embed="rId5"/>
          <a:stretch/>
        </p:blipFill>
        <p:spPr>
          <a:xfrm rot="15600">
            <a:off x="137880" y="550440"/>
            <a:ext cx="1208880" cy="49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5" dur="indefinite" restart="never" nodeType="tmRoot">
          <p:childTnLst>
            <p:seq>
              <p:cTn id="96" dur="indefinite" nodeType="mainSeq">
                <p:childTnLst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"/>
          <p:cNvPicPr/>
          <p:nvPr/>
        </p:nvPicPr>
        <p:blipFill>
          <a:blip r:embed="rId1"/>
          <a:stretch/>
        </p:blipFill>
        <p:spPr>
          <a:xfrm>
            <a:off x="9998280" y="529560"/>
            <a:ext cx="987480" cy="553680"/>
          </a:xfrm>
          <a:prstGeom prst="rect">
            <a:avLst/>
          </a:prstGeom>
          <a:ln w="0"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1437840" y="529560"/>
            <a:ext cx="8577360" cy="813240"/>
          </a:xfrm>
          <a:prstGeom prst="rect">
            <a:avLst/>
          </a:prstGeom>
          <a:solidFill>
            <a:srgbClr val="f79646"/>
          </a:solidFill>
          <a:ln w="38160">
            <a:solidFill>
              <a:srgbClr val="ffffff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Bloc 2 : Animation et Dynamisation de l’Offre</a:t>
            </a:r>
            <a:br>
              <a:rPr sz="1800"/>
            </a:br>
            <a:r>
              <a:rPr b="0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5 compétences à certifier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2279520" y="1787760"/>
            <a:ext cx="2540160" cy="1268640"/>
          </a:xfrm>
          <a:prstGeom prst="rect">
            <a:avLst/>
          </a:prstGeom>
          <a:solidFill>
            <a:srgbClr val="4f81bd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9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C1 : Elaborer et adapter en continu l’offre de produits et de services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fr-FR" sz="1800" spc="-1" strike="noStrike">
              <a:latin typeface="Arial"/>
            </a:endParaRPr>
          </a:p>
        </p:txBody>
      </p:sp>
      <p:pic>
        <p:nvPicPr>
          <p:cNvPr id="120" name="Image1" descr=""/>
          <p:cNvPicPr/>
          <p:nvPr/>
        </p:nvPicPr>
        <p:blipFill>
          <a:blip r:embed="rId2"/>
          <a:stretch/>
        </p:blipFill>
        <p:spPr>
          <a:xfrm>
            <a:off x="10160280" y="6210360"/>
            <a:ext cx="1666800" cy="566280"/>
          </a:xfrm>
          <a:prstGeom prst="rect">
            <a:avLst/>
          </a:prstGeom>
          <a:ln w="0">
            <a:noFill/>
          </a:ln>
        </p:spPr>
      </p:pic>
      <p:sp>
        <p:nvSpPr>
          <p:cNvPr id="121" name="CustomShape 3"/>
          <p:cNvSpPr/>
          <p:nvPr/>
        </p:nvSpPr>
        <p:spPr>
          <a:xfrm>
            <a:off x="5303880" y="1796040"/>
            <a:ext cx="2540160" cy="1268640"/>
          </a:xfrm>
          <a:prstGeom prst="rect">
            <a:avLst/>
          </a:prstGeom>
          <a:solidFill>
            <a:srgbClr val="4f81bd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C2 : Organiser l’espace commercial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22" name="CustomShape 4"/>
          <p:cNvSpPr/>
          <p:nvPr/>
        </p:nvSpPr>
        <p:spPr>
          <a:xfrm>
            <a:off x="2999520" y="3697200"/>
            <a:ext cx="2540160" cy="1268640"/>
          </a:xfrm>
          <a:prstGeom prst="rect">
            <a:avLst/>
          </a:prstGeom>
          <a:solidFill>
            <a:srgbClr val="4f81bd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9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C4 : Mettre en place la communication commerciale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23" name="CustomShape 5"/>
          <p:cNvSpPr/>
          <p:nvPr/>
        </p:nvSpPr>
        <p:spPr>
          <a:xfrm>
            <a:off x="6455880" y="3697200"/>
            <a:ext cx="2540160" cy="1268640"/>
          </a:xfrm>
          <a:prstGeom prst="rect">
            <a:avLst/>
          </a:prstGeom>
          <a:solidFill>
            <a:srgbClr val="4f81bd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9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C5 : Evaluer l’action commerciale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24" name="CustomShape 6"/>
          <p:cNvSpPr/>
          <p:nvPr/>
        </p:nvSpPr>
        <p:spPr>
          <a:xfrm>
            <a:off x="8184240" y="1796040"/>
            <a:ext cx="2540160" cy="1268640"/>
          </a:xfrm>
          <a:prstGeom prst="rect">
            <a:avLst/>
          </a:prstGeom>
          <a:solidFill>
            <a:srgbClr val="4f81bd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C3 : Développer les performances de l’espace commercial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25" name="Picture 2" descr=""/>
          <p:cNvPicPr/>
          <p:nvPr/>
        </p:nvPicPr>
        <p:blipFill>
          <a:blip r:embed="rId3"/>
          <a:stretch/>
        </p:blipFill>
        <p:spPr>
          <a:xfrm>
            <a:off x="9696240" y="4508640"/>
            <a:ext cx="2360880" cy="1489680"/>
          </a:xfrm>
          <a:prstGeom prst="rect">
            <a:avLst/>
          </a:prstGeom>
          <a:ln w="0">
            <a:noFill/>
          </a:ln>
        </p:spPr>
      </p:pic>
      <p:pic>
        <p:nvPicPr>
          <p:cNvPr id="126" name="Picture 5" descr=""/>
          <p:cNvPicPr/>
          <p:nvPr/>
        </p:nvPicPr>
        <p:blipFill>
          <a:blip r:embed="rId4"/>
          <a:stretch/>
        </p:blipFill>
        <p:spPr>
          <a:xfrm>
            <a:off x="335520" y="4167720"/>
            <a:ext cx="2443680" cy="1830600"/>
          </a:xfrm>
          <a:prstGeom prst="rect">
            <a:avLst/>
          </a:prstGeom>
          <a:ln w="0">
            <a:noFill/>
          </a:ln>
        </p:spPr>
      </p:pic>
      <p:pic>
        <p:nvPicPr>
          <p:cNvPr id="127" name="Image 126" descr=""/>
          <p:cNvPicPr/>
          <p:nvPr/>
        </p:nvPicPr>
        <p:blipFill>
          <a:blip r:embed="rId5"/>
          <a:stretch/>
        </p:blipFill>
        <p:spPr>
          <a:xfrm rot="15600">
            <a:off x="137880" y="550440"/>
            <a:ext cx="1208880" cy="49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3" dur="indefinite" restart="never" nodeType="tmRoot">
          <p:childTnLst>
            <p:seq>
              <p:cTn id="134" dur="indefinite" nodeType="mainSeq">
                <p:childTnLst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 descr=""/>
          <p:cNvPicPr/>
          <p:nvPr/>
        </p:nvPicPr>
        <p:blipFill>
          <a:blip r:embed="rId1"/>
          <a:stretch/>
        </p:blipFill>
        <p:spPr>
          <a:xfrm>
            <a:off x="9998280" y="529560"/>
            <a:ext cx="987480" cy="553680"/>
          </a:xfrm>
          <a:prstGeom prst="rect">
            <a:avLst/>
          </a:prstGeom>
          <a:ln w="0"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1437840" y="529560"/>
            <a:ext cx="8577360" cy="813240"/>
          </a:xfrm>
          <a:prstGeom prst="rect">
            <a:avLst/>
          </a:prstGeom>
          <a:solidFill>
            <a:srgbClr val="f79646"/>
          </a:solidFill>
          <a:ln w="38160">
            <a:solidFill>
              <a:srgbClr val="ffffff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Bloc 3</a:t>
            </a:r>
            <a:br>
              <a:rPr sz="1800"/>
            </a:br>
            <a:r>
              <a:rPr b="0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Gestion opérationnelle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1319040" y="2637000"/>
            <a:ext cx="2540160" cy="1268640"/>
          </a:xfrm>
          <a:prstGeom prst="rect">
            <a:avLst/>
          </a:prstGeom>
          <a:solidFill>
            <a:srgbClr val="953735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9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C1 : Gérer les opérations courantes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31" name="Image1" descr=""/>
          <p:cNvPicPr/>
          <p:nvPr/>
        </p:nvPicPr>
        <p:blipFill>
          <a:blip r:embed="rId2"/>
          <a:stretch/>
        </p:blipFill>
        <p:spPr>
          <a:xfrm>
            <a:off x="10160280" y="6210360"/>
            <a:ext cx="1666800" cy="566280"/>
          </a:xfrm>
          <a:prstGeom prst="rect">
            <a:avLst/>
          </a:prstGeom>
          <a:ln w="0">
            <a:noFill/>
          </a:ln>
        </p:spPr>
      </p:pic>
      <p:sp>
        <p:nvSpPr>
          <p:cNvPr id="132" name="CustomShape 3"/>
          <p:cNvSpPr/>
          <p:nvPr/>
        </p:nvSpPr>
        <p:spPr>
          <a:xfrm>
            <a:off x="4223880" y="2646000"/>
            <a:ext cx="2540160" cy="1268640"/>
          </a:xfrm>
          <a:prstGeom prst="rect">
            <a:avLst/>
          </a:prstGeom>
          <a:solidFill>
            <a:srgbClr val="953735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C2 : Prévoir et budgétiser l’activité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7464960" y="2665440"/>
            <a:ext cx="2540160" cy="1268640"/>
          </a:xfrm>
          <a:prstGeom prst="rect">
            <a:avLst/>
          </a:prstGeom>
          <a:solidFill>
            <a:srgbClr val="953735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C3 : Analyser les performances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34" name="CustomShape 5"/>
          <p:cNvSpPr/>
          <p:nvPr/>
        </p:nvSpPr>
        <p:spPr>
          <a:xfrm>
            <a:off x="155520" y="-1828800"/>
            <a:ext cx="5729760" cy="381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6"/>
          <p:cNvSpPr/>
          <p:nvPr/>
        </p:nvSpPr>
        <p:spPr>
          <a:xfrm>
            <a:off x="307800" y="-1676520"/>
            <a:ext cx="5729760" cy="381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6" name="Picture 5" descr=""/>
          <p:cNvPicPr/>
          <p:nvPr/>
        </p:nvPicPr>
        <p:blipFill>
          <a:blip r:embed="rId3"/>
          <a:stretch/>
        </p:blipFill>
        <p:spPr>
          <a:xfrm>
            <a:off x="3920400" y="4509000"/>
            <a:ext cx="2843640" cy="1595880"/>
          </a:xfrm>
          <a:prstGeom prst="rect">
            <a:avLst/>
          </a:prstGeom>
          <a:ln w="0">
            <a:noFill/>
          </a:ln>
        </p:spPr>
      </p:pic>
      <p:pic>
        <p:nvPicPr>
          <p:cNvPr id="137" name="Image 136" descr=""/>
          <p:cNvPicPr/>
          <p:nvPr/>
        </p:nvPicPr>
        <p:blipFill>
          <a:blip r:embed="rId4"/>
          <a:stretch/>
        </p:blipFill>
        <p:spPr>
          <a:xfrm rot="15600">
            <a:off x="137880" y="550440"/>
            <a:ext cx="1208880" cy="49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5" dur="indefinite" restart="never" nodeType="tmRoot">
          <p:childTnLst>
            <p:seq>
              <p:cTn id="166" dur="indefinite" nodeType="mainSeq">
                <p:childTnLst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 descr=""/>
          <p:cNvPicPr/>
          <p:nvPr/>
        </p:nvPicPr>
        <p:blipFill>
          <a:blip r:embed="rId1"/>
          <a:stretch/>
        </p:blipFill>
        <p:spPr>
          <a:xfrm>
            <a:off x="9998280" y="529560"/>
            <a:ext cx="987480" cy="55368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1"/>
          <p:cNvSpPr/>
          <p:nvPr/>
        </p:nvSpPr>
        <p:spPr>
          <a:xfrm>
            <a:off x="1437840" y="529560"/>
            <a:ext cx="8577360" cy="813240"/>
          </a:xfrm>
          <a:prstGeom prst="rect">
            <a:avLst/>
          </a:prstGeom>
          <a:solidFill>
            <a:srgbClr val="f79646"/>
          </a:solidFill>
          <a:ln w="38160">
            <a:solidFill>
              <a:srgbClr val="ffffff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Bloc 4</a:t>
            </a:r>
            <a:br>
              <a:rPr sz="1800"/>
            </a:br>
            <a:r>
              <a:rPr b="0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Management de l’équipe commerciale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2279520" y="1787760"/>
            <a:ext cx="2540160" cy="1268640"/>
          </a:xfrm>
          <a:prstGeom prst="rect">
            <a:avLst/>
          </a:prstGeom>
          <a:solidFill>
            <a:srgbClr val="31859c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9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C1: Recruter des collaborateurs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fr-FR" sz="1800" spc="-1" strike="noStrike">
              <a:latin typeface="Arial"/>
            </a:endParaRPr>
          </a:p>
        </p:txBody>
      </p:sp>
      <p:pic>
        <p:nvPicPr>
          <p:cNvPr id="141" name="Image1" descr=""/>
          <p:cNvPicPr/>
          <p:nvPr/>
        </p:nvPicPr>
        <p:blipFill>
          <a:blip r:embed="rId2"/>
          <a:stretch/>
        </p:blipFill>
        <p:spPr>
          <a:xfrm>
            <a:off x="10160280" y="6210360"/>
            <a:ext cx="1666800" cy="566280"/>
          </a:xfrm>
          <a:prstGeom prst="rect">
            <a:avLst/>
          </a:prstGeom>
          <a:ln w="0">
            <a:noFill/>
          </a:ln>
        </p:spPr>
      </p:pic>
      <p:sp>
        <p:nvSpPr>
          <p:cNvPr id="142" name="CustomShape 3"/>
          <p:cNvSpPr/>
          <p:nvPr/>
        </p:nvSpPr>
        <p:spPr>
          <a:xfrm>
            <a:off x="5303880" y="1796040"/>
            <a:ext cx="2540160" cy="1268640"/>
          </a:xfrm>
          <a:prstGeom prst="rect">
            <a:avLst/>
          </a:prstGeom>
          <a:solidFill>
            <a:srgbClr val="31859c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C2 : Organiser le travail de l’équipe commerciale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>
          <a:xfrm>
            <a:off x="2229480" y="3678840"/>
            <a:ext cx="2540160" cy="1268640"/>
          </a:xfrm>
          <a:prstGeom prst="rect">
            <a:avLst/>
          </a:prstGeom>
          <a:solidFill>
            <a:srgbClr val="31859c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9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C3 : Animer l’équipe commerciale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44" name="CustomShape 5"/>
          <p:cNvSpPr/>
          <p:nvPr/>
        </p:nvSpPr>
        <p:spPr>
          <a:xfrm>
            <a:off x="5231880" y="3697200"/>
            <a:ext cx="2540160" cy="1268640"/>
          </a:xfrm>
          <a:prstGeom prst="rect">
            <a:avLst/>
          </a:prstGeom>
          <a:solidFill>
            <a:srgbClr val="31859c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9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C4 : Evaluer les performances de l’équipe commerciale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fr-FR" sz="1800" spc="-1" strike="noStrike">
              <a:latin typeface="Arial"/>
            </a:endParaRPr>
          </a:p>
        </p:txBody>
      </p:sp>
      <p:pic>
        <p:nvPicPr>
          <p:cNvPr id="145" name="Picture 2" descr=""/>
          <p:cNvPicPr/>
          <p:nvPr/>
        </p:nvPicPr>
        <p:blipFill>
          <a:blip r:embed="rId3"/>
          <a:stretch/>
        </p:blipFill>
        <p:spPr>
          <a:xfrm>
            <a:off x="7955280" y="2493000"/>
            <a:ext cx="3063600" cy="1836360"/>
          </a:xfrm>
          <a:prstGeom prst="rect">
            <a:avLst/>
          </a:prstGeom>
          <a:ln w="0">
            <a:noFill/>
          </a:ln>
        </p:spPr>
      </p:pic>
      <p:pic>
        <p:nvPicPr>
          <p:cNvPr id="146" name="Image 145" descr=""/>
          <p:cNvPicPr/>
          <p:nvPr/>
        </p:nvPicPr>
        <p:blipFill>
          <a:blip r:embed="rId4"/>
          <a:stretch/>
        </p:blipFill>
        <p:spPr>
          <a:xfrm rot="15600">
            <a:off x="137880" y="550440"/>
            <a:ext cx="1208880" cy="49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5" dur="indefinite" restart="never" nodeType="tmRoot">
          <p:childTnLst>
            <p:seq>
              <p:cTn id="186" dur="indefinite" nodeType="mainSeq">
                <p:childTnLst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 descr=""/>
          <p:cNvPicPr/>
          <p:nvPr/>
        </p:nvPicPr>
        <p:blipFill>
          <a:blip r:embed="rId1"/>
          <a:stretch/>
        </p:blipFill>
        <p:spPr>
          <a:xfrm>
            <a:off x="9998280" y="529560"/>
            <a:ext cx="987480" cy="553680"/>
          </a:xfrm>
          <a:prstGeom prst="rect">
            <a:avLst/>
          </a:prstGeom>
          <a:ln w="0">
            <a:noFill/>
          </a:ln>
        </p:spPr>
      </p:pic>
      <p:sp>
        <p:nvSpPr>
          <p:cNvPr id="148" name="CustomShape 1"/>
          <p:cNvSpPr/>
          <p:nvPr/>
        </p:nvSpPr>
        <p:spPr>
          <a:xfrm>
            <a:off x="1437840" y="529560"/>
            <a:ext cx="8577360" cy="553680"/>
          </a:xfrm>
          <a:prstGeom prst="rect">
            <a:avLst/>
          </a:prstGeom>
          <a:solidFill>
            <a:srgbClr val="f79646"/>
          </a:solidFill>
          <a:ln w="38160">
            <a:solidFill>
              <a:srgbClr val="ffffff"/>
            </a:solidFill>
            <a:round/>
          </a:ln>
          <a:effectLst>
            <a:outerShdw dir="5400000" dist="201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rgbClr val="ffffff"/>
                </a:solidFill>
                <a:latin typeface="Arial"/>
                <a:ea typeface="DejaVu Sans"/>
              </a:rPr>
              <a:t>Immersion professionnelle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2279520" y="1796040"/>
            <a:ext cx="3535920" cy="1793520"/>
          </a:xfrm>
          <a:prstGeom prst="rect">
            <a:avLst/>
          </a:prstGeom>
          <a:solidFill>
            <a:srgbClr val="953735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14 à 16 semaines de stage sur les 2 ans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2 Unités Commerciales maximum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6128280" y="1796040"/>
            <a:ext cx="3419640" cy="1793520"/>
          </a:xfrm>
          <a:prstGeom prst="rect">
            <a:avLst/>
          </a:prstGeom>
          <a:solidFill>
            <a:srgbClr val="00b0f0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Raid Etudiants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Prospection avec Sud-Ouest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2279520" y="3871800"/>
            <a:ext cx="3506760" cy="1793520"/>
          </a:xfrm>
          <a:prstGeom prst="rect">
            <a:avLst/>
          </a:prstGeom>
          <a:solidFill>
            <a:srgbClr val="92d050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Impératif de 4 semaines consécutives en première année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6128280" y="3906720"/>
            <a:ext cx="3419640" cy="1793520"/>
          </a:xfrm>
          <a:prstGeom prst="rect">
            <a:avLst/>
          </a:prstGeom>
          <a:solidFill>
            <a:srgbClr val="8064a2"/>
          </a:solidFill>
          <a:ln w="0">
            <a:noFill/>
          </a:ln>
          <a:effectLst>
            <a:outerShdw dir="5400000" dist="2304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68760" rIns="68760" tIns="68760" bIns="68760" anchor="ctr">
            <a:noAutofit/>
          </a:bodyPr>
          <a:p>
            <a:pPr>
              <a:lnSpc>
                <a:spcPct val="9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Première année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Stage 1 : du 21/11 au 03/12/22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Stage 2 : du 06 au 18/03/23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Stage 3 : du  22/05 au 22/06/23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53" name="Image1" descr=""/>
          <p:cNvPicPr/>
          <p:nvPr/>
        </p:nvPicPr>
        <p:blipFill>
          <a:blip r:embed="rId2"/>
          <a:stretch/>
        </p:blipFill>
        <p:spPr>
          <a:xfrm>
            <a:off x="10160280" y="6210360"/>
            <a:ext cx="1666800" cy="566280"/>
          </a:xfrm>
          <a:prstGeom prst="rect">
            <a:avLst/>
          </a:prstGeom>
          <a:ln w="0">
            <a:noFill/>
          </a:ln>
        </p:spPr>
      </p:pic>
      <p:pic>
        <p:nvPicPr>
          <p:cNvPr id="154" name="Picture 5" descr=""/>
          <p:cNvPicPr/>
          <p:nvPr/>
        </p:nvPicPr>
        <p:blipFill>
          <a:blip r:embed="rId3"/>
          <a:stretch/>
        </p:blipFill>
        <p:spPr>
          <a:xfrm>
            <a:off x="10019520" y="1604520"/>
            <a:ext cx="1221120" cy="1086120"/>
          </a:xfrm>
          <a:prstGeom prst="rect">
            <a:avLst/>
          </a:prstGeom>
          <a:ln w="0">
            <a:noFill/>
          </a:ln>
        </p:spPr>
      </p:pic>
      <p:pic>
        <p:nvPicPr>
          <p:cNvPr id="155" name="Picture 6" descr=""/>
          <p:cNvPicPr/>
          <p:nvPr/>
        </p:nvPicPr>
        <p:blipFill>
          <a:blip r:embed="rId4"/>
          <a:stretch/>
        </p:blipFill>
        <p:spPr>
          <a:xfrm>
            <a:off x="10221120" y="2997000"/>
            <a:ext cx="1019520" cy="1019520"/>
          </a:xfrm>
          <a:prstGeom prst="rect">
            <a:avLst/>
          </a:prstGeom>
          <a:ln w="0">
            <a:noFill/>
          </a:ln>
        </p:spPr>
      </p:pic>
      <p:pic>
        <p:nvPicPr>
          <p:cNvPr id="156" name="Image 158" descr=""/>
          <p:cNvPicPr/>
          <p:nvPr/>
        </p:nvPicPr>
        <p:blipFill>
          <a:blip r:embed="rId5"/>
          <a:stretch/>
        </p:blipFill>
        <p:spPr>
          <a:xfrm rot="15600">
            <a:off x="137880" y="550440"/>
            <a:ext cx="1208880" cy="499320"/>
          </a:xfrm>
          <a:prstGeom prst="rect">
            <a:avLst/>
          </a:prstGeom>
          <a:ln w="0">
            <a:noFill/>
          </a:ln>
        </p:spPr>
      </p:pic>
      <p:pic>
        <p:nvPicPr>
          <p:cNvPr id="157" name="Image 159" descr=""/>
          <p:cNvPicPr/>
          <p:nvPr/>
        </p:nvPicPr>
        <p:blipFill>
          <a:blip r:embed="rId6"/>
          <a:stretch/>
        </p:blipFill>
        <p:spPr>
          <a:xfrm>
            <a:off x="703800" y="1677240"/>
            <a:ext cx="950760" cy="1417320"/>
          </a:xfrm>
          <a:prstGeom prst="rect">
            <a:avLst/>
          </a:prstGeom>
          <a:ln w="0">
            <a:noFill/>
          </a:ln>
        </p:spPr>
      </p:pic>
      <p:pic>
        <p:nvPicPr>
          <p:cNvPr id="158" name="" descr=""/>
          <p:cNvPicPr/>
          <p:nvPr/>
        </p:nvPicPr>
        <p:blipFill>
          <a:blip r:embed="rId7"/>
          <a:stretch/>
        </p:blipFill>
        <p:spPr>
          <a:xfrm>
            <a:off x="180000" y="4500000"/>
            <a:ext cx="1884600" cy="1264680"/>
          </a:xfrm>
          <a:prstGeom prst="rect">
            <a:avLst/>
          </a:prstGeom>
          <a:ln w="0">
            <a:noFill/>
          </a:ln>
        </p:spPr>
      </p:pic>
      <p:pic>
        <p:nvPicPr>
          <p:cNvPr id="159" name="" descr=""/>
          <p:cNvPicPr/>
          <p:nvPr/>
        </p:nvPicPr>
        <p:blipFill>
          <a:blip r:embed="rId8"/>
          <a:stretch/>
        </p:blipFill>
        <p:spPr>
          <a:xfrm>
            <a:off x="180000" y="3823560"/>
            <a:ext cx="1799640" cy="496080"/>
          </a:xfrm>
          <a:prstGeom prst="rect">
            <a:avLst/>
          </a:prstGeom>
          <a:ln w="0">
            <a:noFill/>
          </a:ln>
        </p:spPr>
      </p:pic>
      <p:pic>
        <p:nvPicPr>
          <p:cNvPr id="160" name="" descr=""/>
          <p:cNvPicPr/>
          <p:nvPr/>
        </p:nvPicPr>
        <p:blipFill>
          <a:blip r:embed="rId9"/>
          <a:stretch/>
        </p:blipFill>
        <p:spPr>
          <a:xfrm>
            <a:off x="190800" y="5940000"/>
            <a:ext cx="1608840" cy="689040"/>
          </a:xfrm>
          <a:prstGeom prst="rect">
            <a:avLst/>
          </a:prstGeom>
          <a:ln w="0">
            <a:noFill/>
          </a:ln>
        </p:spPr>
      </p:pic>
      <p:pic>
        <p:nvPicPr>
          <p:cNvPr id="161" name="" descr=""/>
          <p:cNvPicPr/>
          <p:nvPr/>
        </p:nvPicPr>
        <p:blipFill>
          <a:blip r:embed="rId10"/>
          <a:stretch/>
        </p:blipFill>
        <p:spPr>
          <a:xfrm>
            <a:off x="2520000" y="5760000"/>
            <a:ext cx="1271520" cy="953640"/>
          </a:xfrm>
          <a:prstGeom prst="rect">
            <a:avLst/>
          </a:prstGeom>
          <a:ln w="0">
            <a:noFill/>
          </a:ln>
        </p:spPr>
      </p:pic>
      <p:pic>
        <p:nvPicPr>
          <p:cNvPr id="162" name="" descr=""/>
          <p:cNvPicPr/>
          <p:nvPr/>
        </p:nvPicPr>
        <p:blipFill>
          <a:blip r:embed="rId11"/>
          <a:stretch/>
        </p:blipFill>
        <p:spPr>
          <a:xfrm>
            <a:off x="4077000" y="5760000"/>
            <a:ext cx="962640" cy="985320"/>
          </a:xfrm>
          <a:prstGeom prst="rect">
            <a:avLst/>
          </a:prstGeom>
          <a:ln w="0">
            <a:noFill/>
          </a:ln>
        </p:spPr>
      </p:pic>
      <p:pic>
        <p:nvPicPr>
          <p:cNvPr id="163" name="" descr=""/>
          <p:cNvPicPr/>
          <p:nvPr/>
        </p:nvPicPr>
        <p:blipFill>
          <a:blip r:embed="rId12"/>
          <a:stretch/>
        </p:blipFill>
        <p:spPr>
          <a:xfrm>
            <a:off x="5425560" y="5760000"/>
            <a:ext cx="1054080" cy="1054080"/>
          </a:xfrm>
          <a:prstGeom prst="rect">
            <a:avLst/>
          </a:prstGeom>
          <a:ln w="0">
            <a:noFill/>
          </a:ln>
        </p:spPr>
      </p:pic>
      <p:pic>
        <p:nvPicPr>
          <p:cNvPr id="164" name="" descr=""/>
          <p:cNvPicPr/>
          <p:nvPr/>
        </p:nvPicPr>
        <p:blipFill>
          <a:blip r:embed="rId13"/>
          <a:stretch/>
        </p:blipFill>
        <p:spPr>
          <a:xfrm>
            <a:off x="6660000" y="5760000"/>
            <a:ext cx="1026360" cy="1026360"/>
          </a:xfrm>
          <a:prstGeom prst="rect">
            <a:avLst/>
          </a:prstGeom>
          <a:ln w="0">
            <a:noFill/>
          </a:ln>
        </p:spPr>
      </p:pic>
      <p:pic>
        <p:nvPicPr>
          <p:cNvPr id="165" name="" descr=""/>
          <p:cNvPicPr/>
          <p:nvPr/>
        </p:nvPicPr>
        <p:blipFill>
          <a:blip r:embed="rId14"/>
          <a:stretch/>
        </p:blipFill>
        <p:spPr>
          <a:xfrm>
            <a:off x="9900000" y="4110840"/>
            <a:ext cx="1648800" cy="1648800"/>
          </a:xfrm>
          <a:prstGeom prst="rect">
            <a:avLst/>
          </a:prstGeom>
          <a:ln w="0">
            <a:noFill/>
          </a:ln>
        </p:spPr>
      </p:pic>
      <p:pic>
        <p:nvPicPr>
          <p:cNvPr id="166" name="" descr=""/>
          <p:cNvPicPr/>
          <p:nvPr/>
        </p:nvPicPr>
        <p:blipFill>
          <a:blip r:embed="rId15"/>
          <a:stretch/>
        </p:blipFill>
        <p:spPr>
          <a:xfrm>
            <a:off x="8100000" y="5760000"/>
            <a:ext cx="1740960" cy="97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1" dur="indefinite" restart="never" nodeType="tmRoot">
          <p:childTnLst>
            <p:seq>
              <p:cTn id="212" dur="indefinite" nodeType="mainSeq">
                <p:childTnLst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Application>LibreOffice/7.3.7.2$Linux_X86_64 LibreOffice_project/30$Build-2</Application>
  <AppVersion>15.0000</AppVersion>
  <Words>561</Words>
  <Paragraphs>262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2019-02-16T14:39:54Z</dcterms:created>
  <dc:creator>Utilisateur de Microsoft Office</dc:creator>
  <dc:description/>
  <dc:language>fr-FR</dc:language>
  <cp:lastModifiedBy/>
  <dcterms:modified xsi:type="dcterms:W3CDTF">2023-01-13T10:49:40Z</dcterms:modified>
  <cp:revision>157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Grand écran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18</vt:i4>
  </property>
</Properties>
</file>